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handoutMasterIdLst>
    <p:handoutMasterId r:id="rId15"/>
  </p:handoutMasterIdLst>
  <p:sldIdLst>
    <p:sldId id="256" r:id="rId5"/>
    <p:sldId id="257" r:id="rId6"/>
    <p:sldId id="258" r:id="rId7"/>
    <p:sldId id="259" r:id="rId8"/>
    <p:sldId id="261" r:id="rId9"/>
    <p:sldId id="263" r:id="rId10"/>
    <p:sldId id="262" r:id="rId11"/>
    <p:sldId id="264" r:id="rId12"/>
    <p:sldId id="265" r:id="rId1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1A463E-1C95-5A4C-E972-2706113614B4}" name="Scott Kelley" initials="sk" userId="Scott Kelley" providerId="None"/>
  <p188:author id="{0BB9605B-0CD8-A33A-E83F-766CF09D5E67}" name="Whitney Woods" initials="WW" userId="S::whitney.woods@pearson.com::38c549b7-54d6-4a1e-b2f6-c31572cbe78b" providerId="AD"/>
  <p188:author id="{BF065B60-68B2-033C-0531-4C24429BD042}" name="Cullen, Shannon (DESE)" initials="CS(" userId="S::Shannon.Cullen@mass.gov::6b1ad6a8-5818-44b3-9274-ccefbf22d13d" providerId="AD"/>
  <p188:author id="{2DDAB86A-D521-A4F8-DC3C-FF0AD3E217C3}" name="Zalk, Jodie (DESE)" initials="ZJ(" userId="S::Jodie.L.Zalk@mass.gov::e1452584-4588-4fe8-8e76-c634323654f0" providerId="AD"/>
  <p188:author id="{739D309D-4C34-4097-D726-46C62F4F2F97}" name="Holly Woodruff" initials="HW" userId="S::holly.woodruff@pearson.com::bd40664c-d0f9-47f6-9555-8f1bf1ec3b14" providerId="AD"/>
  <p188:author id="{7C2715CB-A9B9-83CC-FE59-A1373292E352}" name="Cullen, Shannon (DESE)" initials="C(" userId="S::shannon.cullen@mass.gov::6b1ad6a8-5818-44b3-9274-ccefbf22d13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jlz" initials="j" lastIdx="4" clrIdx="0"/>
  <p:cmAuthor id="1" name="Dahn, LeAnn E" initials="LED" lastIdx="8" clrIdx="1"/>
  <p:cmAuthor id="2" name="Bree Gunter" initials="BG" lastIdx="1" clrIdx="2"/>
  <p:cmAuthor id="3" name="Gilchrist, Rebecca" initials="GR" lastIdx="2" clrIdx="3">
    <p:extLst>
      <p:ext uri="{19B8F6BF-5375-455C-9EA6-DF929625EA0E}">
        <p15:presenceInfo xmlns:p15="http://schemas.microsoft.com/office/powerpoint/2012/main" userId="S-1-5-21-1085031214-2000478354-839522115-167874" providerId="AD"/>
      </p:ext>
    </p:extLst>
  </p:cmAuthor>
  <p:cmAuthor id="4" name="Cullen, Shannon (DESE)" initials="CS(" lastIdx="6" clrIdx="4">
    <p:extLst>
      <p:ext uri="{19B8F6BF-5375-455C-9EA6-DF929625EA0E}">
        <p15:presenceInfo xmlns:p15="http://schemas.microsoft.com/office/powerpoint/2012/main" userId="S::Shannon.Cullen@mass.gov::6b1ad6a8-5818-44b3-9274-ccefbf22d13d" providerId="AD"/>
      </p:ext>
    </p:extLst>
  </p:cmAuthor>
  <p:cmAuthor id="5" name="Zalk, Jodie (DESE)" initials="Z(" lastIdx="3" clrIdx="5">
    <p:extLst>
      <p:ext uri="{19B8F6BF-5375-455C-9EA6-DF929625EA0E}">
        <p15:presenceInfo xmlns:p15="http://schemas.microsoft.com/office/powerpoint/2012/main" userId="S::jodie.l.zalk@mass.gov::e1452584-4588-4fe8-8e76-c634323654f0" providerId="AD"/>
      </p:ext>
    </p:extLst>
  </p:cmAuthor>
  <p:cmAuthor id="6" name="Scott Kelley" initials="sk" lastIdx="5" clrIdx="6">
    <p:extLst>
      <p:ext uri="{19B8F6BF-5375-455C-9EA6-DF929625EA0E}">
        <p15:presenceInfo xmlns:p15="http://schemas.microsoft.com/office/powerpoint/2012/main" userId="Scott Kel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6" autoAdjust="0"/>
    <p:restoredTop sz="63191" autoAdjust="0"/>
  </p:normalViewPr>
  <p:slideViewPr>
    <p:cSldViewPr snapToGrid="0">
      <p:cViewPr varScale="1">
        <p:scale>
          <a:sx n="48" d="100"/>
          <a:sy n="48" d="100"/>
        </p:scale>
        <p:origin x="1411" y="43"/>
      </p:cViewPr>
      <p:guideLst>
        <p:guide orient="horz" pos="2448"/>
        <p:guide pos="3168"/>
      </p:guideLst>
    </p:cSldViewPr>
  </p:slideViewPr>
  <p:outlineViewPr>
    <p:cViewPr>
      <p:scale>
        <a:sx n="33" d="100"/>
        <a:sy n="33" d="100"/>
      </p:scale>
      <p:origin x="0" y="-638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125707-C4A9-44AC-B9CD-C3BD2883185D}" type="datetimeFigureOut">
              <a:rPr lang="en-US" smtClean="0"/>
              <a:pPr/>
              <a:t>9/30/2022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B6161A-0590-4D20-8BD4-1A77424DC942}" type="slidenum">
              <a:rPr lang="en-US" smtClean="0"/>
              <a:pPr/>
              <a:t>‹#›</a:t>
            </a:fld>
            <a:endParaRPr lang="en-US"/>
          </a:p>
        </p:txBody>
      </p:sp>
    </p:spTree>
    <p:extLst>
      <p:ext uri="{BB962C8B-B14F-4D97-AF65-F5344CB8AC3E}">
        <p14:creationId xmlns:p14="http://schemas.microsoft.com/office/powerpoint/2010/main" val="1258467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33F61-7AFF-4E91-9BA8-A681EC5D859B}" type="datetimeFigureOut">
              <a:rPr lang="en-US" smtClean="0"/>
              <a:pPr/>
              <a:t>9/30/2022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E5E2B-1940-4C12-B0CF-52993C2CB7F2}" type="slidenum">
              <a:rPr lang="en-US" smtClean="0"/>
              <a:pPr/>
              <a:t>‹#›</a:t>
            </a:fld>
            <a:endParaRPr lang="en-US"/>
          </a:p>
        </p:txBody>
      </p:sp>
    </p:spTree>
    <p:extLst>
      <p:ext uri="{BB962C8B-B14F-4D97-AF65-F5344CB8AC3E}">
        <p14:creationId xmlns:p14="http://schemas.microsoft.com/office/powerpoint/2010/main" val="203703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a:t>Welcome to the Student Registration/Personal Needs Profile training slides.</a:t>
            </a:r>
          </a:p>
          <a:p>
            <a:endParaRPr lang="en-US"/>
          </a:p>
          <a:p>
            <a:r>
              <a:rPr lang="en-US"/>
              <a:t>These training slides give an overview of the steps for registering students in order to receive MCAS test materials for both computer-based testing (CBT) and paper-based testing (PBT), as well as the steps for indicating selected accessibility features and accommodations.</a:t>
            </a:r>
          </a:p>
          <a:p>
            <a:endParaRPr lang="en-US"/>
          </a:p>
        </p:txBody>
      </p:sp>
      <p:sp>
        <p:nvSpPr>
          <p:cNvPr id="4" name="Slide Number Placeholder 3"/>
          <p:cNvSpPr>
            <a:spLocks noGrp="1"/>
          </p:cNvSpPr>
          <p:nvPr>
            <p:ph type="sldNum" sz="quarter" idx="10"/>
          </p:nvPr>
        </p:nvSpPr>
        <p:spPr/>
        <p:txBody>
          <a:bodyPr/>
          <a:lstStyle/>
          <a:p>
            <a:fld id="{286E5E2B-1940-4C12-B0CF-52993C2CB7F2}" type="slidenum">
              <a:rPr lang="en-US" smtClean="0"/>
              <a:pPr/>
              <a:t>1</a:t>
            </a:fld>
            <a:endParaRPr lang="en-US"/>
          </a:p>
        </p:txBody>
      </p:sp>
    </p:spTree>
    <p:extLst>
      <p:ext uri="{BB962C8B-B14F-4D97-AF65-F5344CB8AC3E}">
        <p14:creationId xmlns:p14="http://schemas.microsoft.com/office/powerpoint/2010/main" val="407814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In </a:t>
            </a:r>
            <a:r>
              <a:rPr lang="en-US"/>
              <a:t>these </a:t>
            </a:r>
            <a:r>
              <a:rPr lang="en-US" sz="1200" kern="1200">
                <a:solidFill>
                  <a:schemeClr val="tx1"/>
                </a:solidFill>
                <a:effectLst/>
                <a:latin typeface="+mn-lt"/>
                <a:ea typeface="+mn-ea"/>
                <a:cs typeface="+mn-cs"/>
              </a:rPr>
              <a:t>training </a:t>
            </a:r>
            <a:r>
              <a:rPr lang="en-US"/>
              <a:t>slides</a:t>
            </a:r>
            <a:r>
              <a:rPr lang="en-US" sz="1200" kern="1200">
                <a:solidFill>
                  <a:schemeClr val="tx1"/>
                </a:solidFill>
                <a:effectLst/>
                <a:latin typeface="+mn-lt"/>
                <a:ea typeface="+mn-ea"/>
                <a:cs typeface="+mn-cs"/>
              </a:rPr>
              <a:t>, we will cover the topics listed on this slide.</a:t>
            </a:r>
          </a:p>
          <a:p>
            <a:r>
              <a:rPr lang="en-US" sz="1200" kern="1200">
                <a:solidFill>
                  <a:schemeClr val="tx1"/>
                </a:solidFill>
                <a:effectLst/>
                <a:latin typeface="+mn-lt"/>
                <a:ea typeface="+mn-ea"/>
                <a:cs typeface="+mn-cs"/>
              </a:rPr>
              <a:t> </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By the end of </a:t>
            </a:r>
            <a:r>
              <a:rPr lang="en-US"/>
              <a:t>these slides</a:t>
            </a:r>
            <a:r>
              <a:rPr lang="en-US" sz="1200" kern="1200">
                <a:solidFill>
                  <a:schemeClr val="tx1"/>
                </a:solidFill>
                <a:effectLst/>
                <a:latin typeface="+mn-lt"/>
                <a:ea typeface="+mn-ea"/>
                <a:cs typeface="+mn-cs"/>
              </a:rPr>
              <a:t>, you’ll become familiar with the student registration process for ordering materials. The last slide</a:t>
            </a:r>
            <a:r>
              <a:rPr lang="en-US"/>
              <a:t> </a:t>
            </a:r>
            <a:r>
              <a:rPr lang="en-US" sz="1200" kern="1200">
                <a:solidFill>
                  <a:schemeClr val="tx1"/>
                </a:solidFill>
                <a:effectLst/>
                <a:latin typeface="+mn-lt"/>
                <a:ea typeface="+mn-ea"/>
                <a:cs typeface="+mn-cs"/>
              </a:rPr>
              <a:t>will show you additional resources that are available to help you complete the process on your own.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2</a:t>
            </a:fld>
            <a:endParaRPr lang="en-US"/>
          </a:p>
        </p:txBody>
      </p:sp>
    </p:spTree>
    <p:extLst>
      <p:ext uri="{BB962C8B-B14F-4D97-AF65-F5344CB8AC3E}">
        <p14:creationId xmlns:p14="http://schemas.microsoft.com/office/powerpoint/2010/main" val="4056788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endParaRPr lang="en-US" sz="1200" strike="noStrike" kern="120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3</a:t>
            </a:fld>
            <a:endParaRPr lang="en-US"/>
          </a:p>
        </p:txBody>
      </p:sp>
    </p:spTree>
    <p:extLst>
      <p:ext uri="{BB962C8B-B14F-4D97-AF65-F5344CB8AC3E}">
        <p14:creationId xmlns:p14="http://schemas.microsoft.com/office/powerpoint/2010/main" val="3385398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the step-by-step process for all MCAS test administrations. Deadlines for completing these steps are included in the statewide testing schedule, and the web address for it is shown on slide 8.</a:t>
            </a: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Step 1. The Department will post a file in school and district MCAS </a:t>
            </a:r>
            <a:r>
              <a:rPr lang="en-US" sz="1200" kern="1200" dirty="0" err="1">
                <a:solidFill>
                  <a:schemeClr val="tx1"/>
                </a:solidFill>
                <a:effectLst/>
                <a:latin typeface="+mn-lt"/>
                <a:ea typeface="+mn-ea"/>
                <a:cs typeface="+mn-cs"/>
              </a:rPr>
              <a:t>DropBoxes</a:t>
            </a:r>
            <a:r>
              <a:rPr lang="en-US" sz="1200" kern="1200" dirty="0">
                <a:solidFill>
                  <a:schemeClr val="tx1"/>
                </a:solidFill>
                <a:effectLst/>
                <a:latin typeface="+mn-lt"/>
                <a:ea typeface="+mn-ea"/>
                <a:cs typeface="+mn-cs"/>
              </a:rPr>
              <a:t> on the first day of each registration window. </a:t>
            </a:r>
            <a:endParaRPr lang="en-US" dirty="0"/>
          </a:p>
          <a:p>
            <a:r>
              <a:rPr lang="en-US" dirty="0"/>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Step 2. You will need to make sure that only the students who will take the test are included in the file. For the retests, this means only the students who will be testing, and for the spring tests, this means all the students in a particular grade who are currently enrolled. This means that you’ll need to remove any students who are not taking the test, and add new students as appropriate. While going through the process of confirming the participating students, also confirm their PNP information for the selected accommodations and accessibility features, paying special attention to any special test forms that are needed, such as text-to-speech for CBT or large-print for PBT.</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Step 3. For CBT only, you may want to populate Column M with the Session Name. This will auto-create test sessions. During the initial SR/PNP window, this step </a:t>
            </a:r>
            <a:r>
              <a:rPr lang="en-US" dirty="0"/>
              <a:t>is optional</a:t>
            </a:r>
            <a:r>
              <a:rPr lang="en-US" sz="1200" kern="1200" dirty="0">
                <a:solidFill>
                  <a:schemeClr val="tx1"/>
                </a:solidFill>
                <a:effectLst/>
                <a:latin typeface="+mn-lt"/>
                <a:ea typeface="+mn-ea"/>
                <a:cs typeface="+mn-cs"/>
              </a:rPr>
              <a:t>. However, sessions must be created before the start of testing. Please refer to the “Creating Sessions” module and the </a:t>
            </a:r>
            <a:r>
              <a:rPr lang="en-US" sz="1200" i="1" kern="1200" dirty="0">
                <a:solidFill>
                  <a:schemeClr val="tx1"/>
                </a:solidFill>
                <a:effectLst/>
                <a:latin typeface="+mn-lt"/>
                <a:ea typeface="+mn-ea"/>
                <a:cs typeface="+mn-cs"/>
              </a:rPr>
              <a:t>Guide to the SR/PNP Process </a:t>
            </a:r>
            <a:r>
              <a:rPr lang="en-US" sz="1200" kern="1200" dirty="0">
                <a:solidFill>
                  <a:schemeClr val="tx1"/>
                </a:solidFill>
                <a:effectLst/>
                <a:latin typeface="+mn-lt"/>
                <a:ea typeface="+mn-ea"/>
                <a:cs typeface="+mn-cs"/>
              </a:rPr>
              <a:t>before completing this step.</a:t>
            </a:r>
            <a:r>
              <a:rPr lang="en-US" dirty="0"/>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Step 4. When all the students who will be testing are listed in the file and their accessibility features and accommodations are correct, the file is complete and ready to be imported into </a:t>
            </a:r>
            <a:r>
              <a:rPr lang="en-US" dirty="0" err="1"/>
              <a:t>PearsonAccess</a:t>
            </a:r>
            <a:r>
              <a:rPr lang="en-US" dirty="0"/>
              <a:t> N</a:t>
            </a:r>
            <a:r>
              <a:rPr lang="en-US" baseline="0" dirty="0"/>
              <a:t>ext</a:t>
            </a:r>
            <a:r>
              <a:rPr lang="en-US" sz="1200" kern="1200" dirty="0">
                <a:solidFill>
                  <a:schemeClr val="tx1"/>
                </a:solidFill>
                <a:effectLst/>
                <a:latin typeface="+mn-lt"/>
                <a:ea typeface="+mn-ea"/>
                <a:cs typeface="+mn-cs"/>
              </a:rPr>
              <a:t>.</a:t>
            </a:r>
            <a:r>
              <a:rPr lang="en-US" dirty="0"/>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As a reminder, if you are making any changes to student data from the original file, or if students were added to the file, you must notify your district SIMS contact to ensure that the information in SIMS is updated, since SIMS is the data of record for MCAS reporting.</a:t>
            </a:r>
            <a:endParaRPr lang="en-US" sz="120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286E5E2B-1940-4C12-B0CF-52993C2CB7F2}" type="slidenum">
              <a:rPr lang="en-US" smtClean="0"/>
              <a:pPr/>
              <a:t>4</a:t>
            </a:fld>
            <a:endParaRPr lang="en-US"/>
          </a:p>
        </p:txBody>
      </p:sp>
    </p:spTree>
    <p:extLst>
      <p:ext uri="{BB962C8B-B14F-4D97-AF65-F5344CB8AC3E}">
        <p14:creationId xmlns:p14="http://schemas.microsoft.com/office/powerpoint/2010/main" val="1404808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should reference the </a:t>
            </a:r>
            <a:r>
              <a:rPr lang="en-US" sz="1200" i="1" kern="1200" dirty="0">
                <a:solidFill>
                  <a:schemeClr val="tx1"/>
                </a:solidFill>
                <a:effectLst/>
                <a:latin typeface="+mn-lt"/>
                <a:ea typeface="+mn-ea"/>
                <a:cs typeface="+mn-cs"/>
              </a:rPr>
              <a:t>Guide to the SR/PNP Process</a:t>
            </a:r>
            <a:r>
              <a:rPr lang="en-US" sz="1200" kern="1200" dirty="0">
                <a:solidFill>
                  <a:schemeClr val="tx1"/>
                </a:solidFill>
                <a:effectLst/>
                <a:latin typeface="+mn-lt"/>
                <a:ea typeface="+mn-ea"/>
                <a:cs typeface="+mn-cs"/>
              </a:rPr>
              <a:t> while completing this process.</a:t>
            </a:r>
            <a:r>
              <a:rPr lang="en-US" dirty="0"/>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Open the .CSV file you downloaded from the MCAS </a:t>
            </a:r>
            <a:r>
              <a:rPr lang="en-US" sz="1200" kern="1200" dirty="0" err="1">
                <a:solidFill>
                  <a:schemeClr val="tx1"/>
                </a:solidFill>
                <a:effectLst/>
                <a:latin typeface="+mn-lt"/>
                <a:ea typeface="+mn-ea"/>
                <a:cs typeface="+mn-cs"/>
              </a:rPr>
              <a:t>DropBox</a:t>
            </a:r>
            <a:r>
              <a:rPr lang="en-US" sz="1200" kern="1200" dirty="0">
                <a:solidFill>
                  <a:schemeClr val="tx1"/>
                </a:solidFill>
                <a:effectLst/>
                <a:latin typeface="+mn-lt"/>
                <a:ea typeface="+mn-ea"/>
                <a:cs typeface="+mn-cs"/>
              </a:rPr>
              <a:t>. </a:t>
            </a:r>
            <a:endParaRPr lang="en-US" sz="1200" strike="sngStrike"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Review the .CSV file and remove any students not participating in that test administration by deleting the entire row that corresponds to that student. </a:t>
            </a:r>
            <a:endParaRPr lang="en-US" sz="1200" strike="sngStrike"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If you need to add a student to the file -- for example, if you have a student who moved in after the most recent SIMS submission -- you will need to add a row in the file for the student. You will need to add the student data in that row using the expected values from the </a:t>
            </a:r>
            <a:r>
              <a:rPr lang="en-US" sz="1200" i="1" kern="1200" dirty="0">
                <a:solidFill>
                  <a:schemeClr val="tx1"/>
                </a:solidFill>
                <a:effectLst/>
                <a:latin typeface="+mn-lt"/>
                <a:ea typeface="+mn-ea"/>
                <a:cs typeface="+mn-cs"/>
              </a:rPr>
              <a:t>Guide to the SR/PNP Process</a:t>
            </a:r>
            <a:r>
              <a:rPr lang="en-US" sz="1200" kern="1200" dirty="0">
                <a:solidFill>
                  <a:schemeClr val="tx1"/>
                </a:solidFill>
                <a:effectLst/>
                <a:latin typeface="+mn-lt"/>
                <a:ea typeface="+mn-ea"/>
                <a:cs typeface="+mn-cs"/>
              </a:rPr>
              <a:t>. </a:t>
            </a:r>
            <a:endParaRPr lang="en-US" sz="1200" strike="sngStrike"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If you need to add or update selected accessibility features and accommodations, again use the expected values to make the updates. </a:t>
            </a:r>
            <a:endParaRPr lang="en-US" sz="1200" strike="sngStrike"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Once all the fields in the file have been updated, save the file as a .CSV file. Since this is a .CSV file, you will be prompted “Some features in your workbook might be lost if you save as CSV (Comma Delimited). Do you want to keep using that format?” Select Yes to continue. </a:t>
            </a:r>
            <a:endParaRPr lang="en-US" sz="1200" strike="sng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5</a:t>
            </a:fld>
            <a:endParaRPr lang="en-US"/>
          </a:p>
        </p:txBody>
      </p:sp>
    </p:spTree>
    <p:extLst>
      <p:ext uri="{BB962C8B-B14F-4D97-AF65-F5344CB8AC3E}">
        <p14:creationId xmlns:p14="http://schemas.microsoft.com/office/powerpoint/2010/main" val="3451554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we will walk through the steps to import the file into </a:t>
            </a:r>
            <a:r>
              <a:rPr lang="en-US" dirty="0" err="1"/>
              <a:t>PearsonAccess</a:t>
            </a:r>
            <a:r>
              <a:rPr lang="en-US" dirty="0"/>
              <a:t> N</a:t>
            </a:r>
            <a:r>
              <a:rPr lang="en-US" baseline="0" dirty="0"/>
              <a:t>ext</a:t>
            </a:r>
            <a:r>
              <a:rPr lang="en-US" sz="1200" kern="1200" dirty="0">
                <a:solidFill>
                  <a:schemeClr val="tx1"/>
                </a:solidFill>
                <a:effectLst/>
                <a:latin typeface="+mn-lt"/>
                <a:ea typeface="+mn-ea"/>
                <a:cs typeface="+mn-cs"/>
              </a:rPr>
              <a:t>. If you only have a few students to add, or if you have a student who was not included in the initial SR/PNP file, skip to the next slide.</a:t>
            </a:r>
            <a:r>
              <a:rPr lang="en-US" dirty="0"/>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First, log into </a:t>
            </a:r>
            <a:r>
              <a:rPr lang="en-US" dirty="0" err="1"/>
              <a:t>PearsonAccess</a:t>
            </a:r>
            <a:r>
              <a:rPr lang="en-US" dirty="0"/>
              <a:t> N</a:t>
            </a:r>
            <a:r>
              <a:rPr lang="en-US" baseline="0" dirty="0"/>
              <a:t>ext</a:t>
            </a:r>
            <a:r>
              <a:rPr lang="en-US" sz="1200" kern="1200" dirty="0">
                <a:solidFill>
                  <a:schemeClr val="tx1"/>
                </a:solidFill>
                <a:effectLst/>
                <a:latin typeface="+mn-lt"/>
                <a:ea typeface="+mn-ea"/>
                <a:cs typeface="+mn-cs"/>
              </a:rPr>
              <a:t>. If you have trouble logging in, you may call the Service Center at 800-737-5103.</a:t>
            </a: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Then, select the appropriate test administration for the file you’re importing. Go to </a:t>
            </a:r>
            <a:r>
              <a:rPr lang="en-US" sz="1200" b="1" kern="1200" dirty="0">
                <a:solidFill>
                  <a:schemeClr val="tx1"/>
                </a:solidFill>
                <a:effectLst/>
                <a:latin typeface="+mn-lt"/>
                <a:ea typeface="+mn-ea"/>
                <a:cs typeface="+mn-cs"/>
              </a:rPr>
              <a:t>Setup</a:t>
            </a:r>
            <a:r>
              <a:rPr lang="en-US" sz="1200" kern="1200" dirty="0">
                <a:solidFill>
                  <a:schemeClr val="tx1"/>
                </a:solidFill>
                <a:effectLst/>
                <a:latin typeface="+mn-lt"/>
                <a:ea typeface="+mn-ea"/>
                <a:cs typeface="+mn-cs"/>
              </a:rPr>
              <a:t> and then </a:t>
            </a:r>
            <a:r>
              <a:rPr lang="en-US" sz="1200" b="1" kern="1200" dirty="0">
                <a:solidFill>
                  <a:schemeClr val="tx1"/>
                </a:solidFill>
                <a:effectLst/>
                <a:latin typeface="+mn-lt"/>
                <a:ea typeface="+mn-ea"/>
                <a:cs typeface="+mn-cs"/>
              </a:rPr>
              <a:t>Import/Export Data</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Select Tasks</a:t>
            </a:r>
            <a:r>
              <a:rPr lang="en-US" sz="1200" kern="1200" dirty="0">
                <a:solidFill>
                  <a:schemeClr val="tx1"/>
                </a:solidFill>
                <a:effectLst/>
                <a:latin typeface="+mn-lt"/>
                <a:ea typeface="+mn-ea"/>
                <a:cs typeface="+mn-cs"/>
              </a:rPr>
              <a:t>, check </a:t>
            </a:r>
            <a:r>
              <a:rPr lang="en-US" sz="1200" b="1" kern="1200" dirty="0">
                <a:solidFill>
                  <a:schemeClr val="tx1"/>
                </a:solidFill>
                <a:effectLst/>
                <a:latin typeface="+mn-lt"/>
                <a:ea typeface="+mn-ea"/>
                <a:cs typeface="+mn-cs"/>
              </a:rPr>
              <a:t>Import/Export Data</a:t>
            </a:r>
            <a:r>
              <a:rPr lang="en-US" sz="1200" kern="1200" dirty="0">
                <a:solidFill>
                  <a:schemeClr val="tx1"/>
                </a:solidFill>
                <a:effectLst/>
                <a:latin typeface="+mn-lt"/>
                <a:ea typeface="+mn-ea"/>
                <a:cs typeface="+mn-cs"/>
              </a:rPr>
              <a:t>, and then click </a:t>
            </a:r>
            <a:r>
              <a:rPr lang="en-US" sz="1200" b="1" kern="1200" dirty="0">
                <a:solidFill>
                  <a:schemeClr val="tx1"/>
                </a:solidFill>
                <a:effectLst/>
                <a:latin typeface="+mn-lt"/>
                <a:ea typeface="+mn-ea"/>
                <a:cs typeface="+mn-cs"/>
              </a:rPr>
              <a:t>Start</a:t>
            </a:r>
            <a:r>
              <a:rPr lang="en-US" sz="1200" kern="1200" dirty="0">
                <a:solidFill>
                  <a:schemeClr val="tx1"/>
                </a:solidFill>
                <a:effectLst/>
                <a:latin typeface="+mn-lt"/>
                <a:ea typeface="+mn-ea"/>
                <a:cs typeface="+mn-cs"/>
              </a:rPr>
              <a:t>. In the </a:t>
            </a:r>
            <a:r>
              <a:rPr lang="en-US" sz="1200" b="1" kern="1200" dirty="0">
                <a:solidFill>
                  <a:schemeClr val="tx1"/>
                </a:solidFill>
                <a:effectLst/>
                <a:latin typeface="+mn-lt"/>
                <a:ea typeface="+mn-ea"/>
                <a:cs typeface="+mn-cs"/>
              </a:rPr>
              <a:t>Type </a:t>
            </a:r>
            <a:r>
              <a:rPr lang="en-US" sz="1200" kern="1200" dirty="0">
                <a:solidFill>
                  <a:schemeClr val="tx1"/>
                </a:solidFill>
                <a:effectLst/>
                <a:latin typeface="+mn-lt"/>
                <a:ea typeface="+mn-ea"/>
                <a:cs typeface="+mn-cs"/>
              </a:rPr>
              <a:t>dropdown, select </a:t>
            </a:r>
            <a:r>
              <a:rPr lang="en-US" sz="1200" b="1" kern="1200" dirty="0">
                <a:solidFill>
                  <a:schemeClr val="tx1"/>
                </a:solidFill>
                <a:effectLst/>
                <a:latin typeface="+mn-lt"/>
                <a:ea typeface="+mn-ea"/>
                <a:cs typeface="+mn-cs"/>
              </a:rPr>
              <a:t>Student Registration Import</a:t>
            </a:r>
            <a:r>
              <a:rPr lang="en-US" sz="1200" kern="1200" dirty="0">
                <a:solidFill>
                  <a:schemeClr val="tx1"/>
                </a:solidFill>
                <a:effectLst/>
                <a:latin typeface="+mn-lt"/>
                <a:ea typeface="+mn-ea"/>
                <a:cs typeface="+mn-cs"/>
              </a:rPr>
              <a:t>. Click </a:t>
            </a:r>
            <a:r>
              <a:rPr lang="en-US" sz="1200" b="1" kern="1200" dirty="0">
                <a:solidFill>
                  <a:schemeClr val="tx1"/>
                </a:solidFill>
                <a:effectLst/>
                <a:latin typeface="+mn-lt"/>
                <a:ea typeface="+mn-ea"/>
                <a:cs typeface="+mn-cs"/>
              </a:rPr>
              <a:t>Choose File</a:t>
            </a:r>
            <a:r>
              <a:rPr lang="en-US" sz="1200" kern="1200" dirty="0">
                <a:solidFill>
                  <a:schemeClr val="tx1"/>
                </a:solidFill>
                <a:effectLst/>
                <a:latin typeface="+mn-lt"/>
                <a:ea typeface="+mn-ea"/>
                <a:cs typeface="+mn-cs"/>
              </a:rPr>
              <a:t> and locate the .CSV file you just saved. Click </a:t>
            </a:r>
            <a:r>
              <a:rPr lang="en-US" sz="1200" b="1" kern="1200" dirty="0">
                <a:solidFill>
                  <a:schemeClr val="tx1"/>
                </a:solidFill>
                <a:effectLst/>
                <a:latin typeface="+mn-lt"/>
                <a:ea typeface="+mn-ea"/>
                <a:cs typeface="+mn-cs"/>
              </a:rPr>
              <a:t>Open</a:t>
            </a:r>
            <a:r>
              <a:rPr lang="en-US" sz="1200" kern="1200" dirty="0">
                <a:solidFill>
                  <a:schemeClr val="tx1"/>
                </a:solidFill>
                <a:effectLst/>
                <a:latin typeface="+mn-lt"/>
                <a:ea typeface="+mn-ea"/>
                <a:cs typeface="+mn-cs"/>
              </a:rPr>
              <a:t>. Then click </a:t>
            </a:r>
            <a:r>
              <a:rPr lang="en-US" sz="1200" b="1" kern="1200" dirty="0">
                <a:solidFill>
                  <a:schemeClr val="tx1"/>
                </a:solidFill>
                <a:effectLst/>
                <a:latin typeface="+mn-lt"/>
                <a:ea typeface="+mn-ea"/>
                <a:cs typeface="+mn-cs"/>
              </a:rPr>
              <a:t>Process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Refresh the screen while the file is importing. </a:t>
            </a:r>
          </a:p>
          <a:p>
            <a:r>
              <a:rPr lang="en-US" sz="1200" kern="1200" dirty="0">
                <a:solidFill>
                  <a:schemeClr val="tx1"/>
                </a:solidFill>
                <a:effectLst/>
                <a:latin typeface="+mn-lt"/>
                <a:ea typeface="+mn-ea"/>
                <a:cs typeface="+mn-cs"/>
              </a:rPr>
              <a:t> </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When the file has finished importing, you will see if it was able to upload and if there were any errors. </a:t>
            </a:r>
            <a:endParaRPr lang="en-US" sz="1200" strike="sng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6</a:t>
            </a:fld>
            <a:endParaRPr lang="en-US"/>
          </a:p>
        </p:txBody>
      </p:sp>
    </p:spTree>
    <p:extLst>
      <p:ext uri="{BB962C8B-B14F-4D97-AF65-F5344CB8AC3E}">
        <p14:creationId xmlns:p14="http://schemas.microsoft.com/office/powerpoint/2010/main" val="2128125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lumMod val="95000"/>
                    <a:lumOff val="5000"/>
                  </a:schemeClr>
                </a:solidFill>
                <a:effectLst/>
                <a:latin typeface="+mn-lt"/>
                <a:ea typeface="+mn-ea"/>
                <a:cs typeface="+mn-cs"/>
              </a:rPr>
              <a:t>If you only have a few students to add, or if you have a student who was not included in the initial SR/PNP file, you can follow these steps to use the </a:t>
            </a:r>
            <a:r>
              <a:rPr lang="en-US" dirty="0" err="1">
                <a:solidFill>
                  <a:schemeClr val="tx1">
                    <a:lumMod val="95000"/>
                    <a:lumOff val="5000"/>
                  </a:schemeClr>
                </a:solidFill>
              </a:rPr>
              <a:t>PearsonAccess</a:t>
            </a:r>
            <a:r>
              <a:rPr lang="en-US" dirty="0">
                <a:solidFill>
                  <a:schemeClr val="tx1">
                    <a:lumMod val="95000"/>
                    <a:lumOff val="5000"/>
                  </a:schemeClr>
                </a:solidFill>
              </a:rPr>
              <a:t> N</a:t>
            </a:r>
            <a:r>
              <a:rPr lang="en-US" baseline="0" dirty="0">
                <a:solidFill>
                  <a:schemeClr val="tx1">
                    <a:lumMod val="95000"/>
                    <a:lumOff val="5000"/>
                  </a:schemeClr>
                </a:solidFill>
              </a:rPr>
              <a:t>ext</a:t>
            </a:r>
            <a:r>
              <a:rPr lang="en-US" dirty="0">
                <a:solidFill>
                  <a:schemeClr val="tx1">
                    <a:lumMod val="95000"/>
                    <a:lumOff val="5000"/>
                  </a:schemeClr>
                </a:solidFill>
              </a:rPr>
              <a:t> </a:t>
            </a:r>
            <a:r>
              <a:rPr lang="en-US" sz="1200" kern="1200" dirty="0">
                <a:solidFill>
                  <a:schemeClr val="tx1">
                    <a:lumMod val="95000"/>
                    <a:lumOff val="5000"/>
                  </a:schemeClr>
                </a:solidFill>
                <a:effectLst/>
                <a:latin typeface="+mn-lt"/>
                <a:ea typeface="+mn-ea"/>
                <a:cs typeface="+mn-cs"/>
              </a:rPr>
              <a:t>User Interface.</a:t>
            </a:r>
            <a:r>
              <a:rPr lang="en-US" dirty="0">
                <a:solidFill>
                  <a:schemeClr val="tx1">
                    <a:lumMod val="95000"/>
                    <a:lumOff val="5000"/>
                  </a:schemeClr>
                </a:solidFill>
              </a:rPr>
              <a:t> </a:t>
            </a:r>
            <a:endParaRPr lang="en-US" sz="1200" kern="1200" dirty="0">
              <a:solidFill>
                <a:schemeClr val="tx1">
                  <a:lumMod val="95000"/>
                  <a:lumOff val="5000"/>
                </a:schemeClr>
              </a:solidFill>
              <a:effectLst/>
              <a:latin typeface="+mn-lt"/>
              <a:ea typeface="+mn-ea"/>
              <a:cs typeface="+mn-cs"/>
            </a:endParaRPr>
          </a:p>
          <a:p>
            <a:r>
              <a:rPr lang="en-US" sz="1200" kern="1200" dirty="0">
                <a:solidFill>
                  <a:schemeClr val="tx1">
                    <a:lumMod val="95000"/>
                    <a:lumOff val="5000"/>
                  </a:schemeClr>
                </a:solidFill>
                <a:effectLst/>
                <a:latin typeface="+mn-lt"/>
                <a:ea typeface="+mn-ea"/>
                <a:cs typeface="+mn-cs"/>
              </a:rPr>
              <a:t> </a:t>
            </a:r>
            <a:endParaRPr lang="en-US" sz="1200" kern="1200" dirty="0">
              <a:solidFill>
                <a:schemeClr val="tx1">
                  <a:lumMod val="95000"/>
                  <a:lumOff val="5000"/>
                </a:schemeClr>
              </a:solidFill>
              <a:effectLst/>
              <a:latin typeface="+mn-lt"/>
              <a:cs typeface="Calibri"/>
            </a:endParaRPr>
          </a:p>
          <a:p>
            <a:r>
              <a:rPr lang="en-US" sz="1200" strike="noStrike" kern="1200" dirty="0">
                <a:solidFill>
                  <a:schemeClr val="tx1">
                    <a:lumMod val="95000"/>
                    <a:lumOff val="5000"/>
                  </a:schemeClr>
                </a:solidFill>
                <a:effectLst/>
                <a:latin typeface="+mn-lt"/>
                <a:ea typeface="+mn-ea"/>
                <a:cs typeface="+mn-cs"/>
              </a:rPr>
              <a:t>Step 1. </a:t>
            </a:r>
            <a:r>
              <a:rPr lang="en-US" sz="1200" kern="1200" dirty="0">
                <a:solidFill>
                  <a:schemeClr val="tx1">
                    <a:lumMod val="95000"/>
                    <a:lumOff val="5000"/>
                  </a:schemeClr>
                </a:solidFill>
                <a:effectLst/>
                <a:latin typeface="+mn-lt"/>
                <a:ea typeface="+mn-ea"/>
                <a:cs typeface="+mn-cs"/>
              </a:rPr>
              <a:t>Click </a:t>
            </a:r>
            <a:r>
              <a:rPr lang="en-US" sz="1200" b="1" kern="1200" dirty="0">
                <a:solidFill>
                  <a:schemeClr val="tx1">
                    <a:lumMod val="95000"/>
                    <a:lumOff val="5000"/>
                  </a:schemeClr>
                </a:solidFill>
                <a:effectLst/>
                <a:latin typeface="+mn-lt"/>
                <a:ea typeface="+mn-ea"/>
                <a:cs typeface="+mn-cs"/>
              </a:rPr>
              <a:t>Setup</a:t>
            </a:r>
            <a:r>
              <a:rPr lang="en-US" sz="1200" kern="1200" dirty="0">
                <a:solidFill>
                  <a:schemeClr val="tx1">
                    <a:lumMod val="95000"/>
                    <a:lumOff val="5000"/>
                  </a:schemeClr>
                </a:solidFill>
                <a:effectLst/>
                <a:latin typeface="+mn-lt"/>
                <a:ea typeface="+mn-ea"/>
                <a:cs typeface="+mn-cs"/>
              </a:rPr>
              <a:t> and then click </a:t>
            </a:r>
            <a:r>
              <a:rPr lang="en-US" sz="1200" b="1" kern="1200" dirty="0">
                <a:solidFill>
                  <a:schemeClr val="tx1">
                    <a:lumMod val="95000"/>
                    <a:lumOff val="5000"/>
                  </a:schemeClr>
                </a:solidFill>
                <a:effectLst/>
                <a:latin typeface="+mn-lt"/>
                <a:ea typeface="+mn-ea"/>
                <a:cs typeface="+mn-cs"/>
              </a:rPr>
              <a:t>Students</a:t>
            </a:r>
            <a:r>
              <a:rPr lang="en-US" sz="1200" kern="1200" dirty="0">
                <a:solidFill>
                  <a:schemeClr val="tx1">
                    <a:lumMod val="95000"/>
                    <a:lumOff val="5000"/>
                  </a:schemeClr>
                </a:solidFill>
                <a:effectLst/>
                <a:latin typeface="+mn-lt"/>
                <a:ea typeface="+mn-ea"/>
                <a:cs typeface="+mn-cs"/>
              </a:rPr>
              <a:t>. Go to </a:t>
            </a:r>
            <a:r>
              <a:rPr lang="en-US" sz="1200" b="1" kern="1200" dirty="0">
                <a:solidFill>
                  <a:schemeClr val="tx1">
                    <a:lumMod val="95000"/>
                    <a:lumOff val="5000"/>
                  </a:schemeClr>
                </a:solidFill>
                <a:effectLst/>
                <a:latin typeface="+mn-lt"/>
                <a:ea typeface="+mn-ea"/>
                <a:cs typeface="+mn-cs"/>
              </a:rPr>
              <a:t>Select Tasks,</a:t>
            </a:r>
            <a:r>
              <a:rPr lang="en-US" sz="1200" kern="1200" dirty="0">
                <a:solidFill>
                  <a:schemeClr val="tx1">
                    <a:lumMod val="95000"/>
                    <a:lumOff val="5000"/>
                  </a:schemeClr>
                </a:solidFill>
                <a:effectLst/>
                <a:latin typeface="+mn-lt"/>
                <a:ea typeface="+mn-ea"/>
                <a:cs typeface="+mn-cs"/>
              </a:rPr>
              <a:t> and then select </a:t>
            </a:r>
            <a:r>
              <a:rPr lang="en-US" sz="1200" b="1" kern="1200" dirty="0">
                <a:solidFill>
                  <a:schemeClr val="tx1">
                    <a:lumMod val="95000"/>
                    <a:lumOff val="5000"/>
                  </a:schemeClr>
                </a:solidFill>
                <a:effectLst/>
                <a:latin typeface="+mn-lt"/>
                <a:ea typeface="+mn-ea"/>
                <a:cs typeface="+mn-cs"/>
              </a:rPr>
              <a:t>Create/Edit Students</a:t>
            </a:r>
            <a:r>
              <a:rPr lang="en-US" sz="1200" kern="1200" dirty="0">
                <a:solidFill>
                  <a:schemeClr val="tx1">
                    <a:lumMod val="95000"/>
                    <a:lumOff val="5000"/>
                  </a:schemeClr>
                </a:solidFill>
                <a:effectLst/>
                <a:latin typeface="+mn-lt"/>
                <a:ea typeface="+mn-ea"/>
                <a:cs typeface="+mn-cs"/>
              </a:rPr>
              <a:t> and all of the Registration tasks. </a:t>
            </a:r>
            <a:br>
              <a:rPr lang="en-US" sz="1200" kern="1200" dirty="0">
                <a:solidFill>
                  <a:schemeClr val="tx1">
                    <a:lumMod val="95000"/>
                    <a:lumOff val="5000"/>
                  </a:schemeClr>
                </a:solidFill>
                <a:effectLst/>
                <a:cs typeface="+mn-lt"/>
              </a:rPr>
            </a:br>
            <a:endParaRPr lang="en-US" sz="1200" kern="1200" dirty="0">
              <a:solidFill>
                <a:schemeClr val="tx1">
                  <a:lumMod val="95000"/>
                  <a:lumOff val="5000"/>
                </a:schemeClr>
              </a:solidFill>
              <a:effectLst/>
              <a:latin typeface="+mn-lt"/>
              <a:ea typeface="+mn-ea"/>
              <a:cs typeface="+mn-cs"/>
            </a:endParaRPr>
          </a:p>
          <a:p>
            <a:r>
              <a:rPr lang="en-US" sz="1200" strike="noStrike" kern="1200" dirty="0">
                <a:solidFill>
                  <a:schemeClr val="tx1">
                    <a:lumMod val="95000"/>
                    <a:lumOff val="5000"/>
                  </a:schemeClr>
                </a:solidFill>
                <a:effectLst/>
                <a:latin typeface="+mn-lt"/>
                <a:ea typeface="+mn-ea"/>
                <a:cs typeface="+mn-cs"/>
              </a:rPr>
              <a:t>Step 2. </a:t>
            </a:r>
            <a:r>
              <a:rPr lang="en-US" sz="1200" kern="1200" dirty="0">
                <a:solidFill>
                  <a:schemeClr val="tx1">
                    <a:lumMod val="95000"/>
                    <a:lumOff val="5000"/>
                  </a:schemeClr>
                </a:solidFill>
                <a:effectLst/>
                <a:latin typeface="+mn-lt"/>
                <a:ea typeface="+mn-ea"/>
                <a:cs typeface="+mn-cs"/>
              </a:rPr>
              <a:t>Fill out all the fields on the </a:t>
            </a:r>
            <a:r>
              <a:rPr lang="en-US" sz="1200" b="1" kern="1200" dirty="0">
                <a:solidFill>
                  <a:schemeClr val="tx1">
                    <a:lumMod val="95000"/>
                    <a:lumOff val="5000"/>
                  </a:schemeClr>
                </a:solidFill>
                <a:effectLst/>
                <a:latin typeface="+mn-lt"/>
                <a:ea typeface="+mn-ea"/>
                <a:cs typeface="+mn-cs"/>
              </a:rPr>
              <a:t>Create/Edit Students</a:t>
            </a:r>
            <a:r>
              <a:rPr lang="en-US" sz="1200" kern="1200" dirty="0">
                <a:solidFill>
                  <a:schemeClr val="tx1">
                    <a:lumMod val="95000"/>
                    <a:lumOff val="5000"/>
                  </a:schemeClr>
                </a:solidFill>
                <a:effectLst/>
                <a:latin typeface="+mn-lt"/>
                <a:ea typeface="+mn-ea"/>
                <a:cs typeface="+mn-cs"/>
              </a:rPr>
              <a:t> page and then click </a:t>
            </a:r>
            <a:r>
              <a:rPr lang="en-US" sz="1200" b="1" kern="1200" dirty="0">
                <a:solidFill>
                  <a:schemeClr val="tx1">
                    <a:lumMod val="95000"/>
                    <a:lumOff val="5000"/>
                  </a:schemeClr>
                </a:solidFill>
                <a:effectLst/>
                <a:latin typeface="+mn-lt"/>
                <a:ea typeface="+mn-ea"/>
                <a:cs typeface="+mn-cs"/>
              </a:rPr>
              <a:t>Save</a:t>
            </a:r>
            <a:r>
              <a:rPr lang="en-US" sz="1200" kern="1200" dirty="0">
                <a:solidFill>
                  <a:schemeClr val="tx1">
                    <a:lumMod val="95000"/>
                    <a:lumOff val="5000"/>
                  </a:schemeClr>
                </a:solidFill>
                <a:effectLst/>
                <a:latin typeface="+mn-lt"/>
                <a:ea typeface="+mn-ea"/>
                <a:cs typeface="+mn-cs"/>
              </a:rPr>
              <a:t>. Then click the </a:t>
            </a:r>
            <a:r>
              <a:rPr lang="en-US" sz="1200" b="1" kern="1200" dirty="0">
                <a:solidFill>
                  <a:schemeClr val="tx1">
                    <a:lumMod val="95000"/>
                    <a:lumOff val="5000"/>
                  </a:schemeClr>
                </a:solidFill>
                <a:effectLst/>
                <a:latin typeface="+mn-lt"/>
                <a:ea typeface="+mn-ea"/>
                <a:cs typeface="+mn-cs"/>
              </a:rPr>
              <a:t>Register Students</a:t>
            </a:r>
            <a:r>
              <a:rPr lang="en-US" sz="1200" kern="1200" dirty="0">
                <a:solidFill>
                  <a:schemeClr val="tx1">
                    <a:lumMod val="95000"/>
                    <a:lumOff val="5000"/>
                  </a:schemeClr>
                </a:solidFill>
                <a:effectLst/>
                <a:latin typeface="+mn-lt"/>
                <a:ea typeface="+mn-ea"/>
                <a:cs typeface="+mn-cs"/>
              </a:rPr>
              <a:t> tab. Check the box next to </a:t>
            </a:r>
            <a:r>
              <a:rPr lang="en-US" sz="1200" b="1" kern="1200" dirty="0">
                <a:solidFill>
                  <a:schemeClr val="tx1">
                    <a:lumMod val="95000"/>
                    <a:lumOff val="5000"/>
                  </a:schemeClr>
                </a:solidFill>
                <a:effectLst/>
                <a:latin typeface="+mn-lt"/>
                <a:ea typeface="+mn-ea"/>
                <a:cs typeface="+mn-cs"/>
              </a:rPr>
              <a:t>Registered</a:t>
            </a:r>
            <a:r>
              <a:rPr lang="en-US" sz="1200" kern="1200" dirty="0">
                <a:solidFill>
                  <a:schemeClr val="tx1">
                    <a:lumMod val="95000"/>
                    <a:lumOff val="5000"/>
                  </a:schemeClr>
                </a:solidFill>
                <a:effectLst/>
                <a:latin typeface="+mn-lt"/>
                <a:ea typeface="+mn-ea"/>
                <a:cs typeface="+mn-cs"/>
              </a:rPr>
              <a:t> and select the student’s testing grade and click </a:t>
            </a:r>
            <a:r>
              <a:rPr lang="en-US" sz="1200" b="1" kern="1200" dirty="0">
                <a:solidFill>
                  <a:schemeClr val="tx1">
                    <a:lumMod val="95000"/>
                    <a:lumOff val="5000"/>
                  </a:schemeClr>
                </a:solidFill>
                <a:effectLst/>
                <a:latin typeface="+mn-lt"/>
                <a:ea typeface="+mn-ea"/>
                <a:cs typeface="+mn-cs"/>
              </a:rPr>
              <a:t>Save</a:t>
            </a:r>
            <a:r>
              <a:rPr lang="en-US" sz="1200" kern="1200" dirty="0">
                <a:solidFill>
                  <a:schemeClr val="tx1">
                    <a:lumMod val="95000"/>
                    <a:lumOff val="5000"/>
                  </a:schemeClr>
                </a:solidFill>
                <a:effectLst/>
                <a:latin typeface="+mn-lt"/>
                <a:ea typeface="+mn-ea"/>
                <a:cs typeface="+mn-cs"/>
              </a:rPr>
              <a:t>. Go to the </a:t>
            </a:r>
            <a:r>
              <a:rPr lang="en-US" sz="1200" b="1" kern="1200" dirty="0">
                <a:solidFill>
                  <a:schemeClr val="tx1">
                    <a:lumMod val="95000"/>
                    <a:lumOff val="5000"/>
                  </a:schemeClr>
                </a:solidFill>
                <a:effectLst/>
                <a:latin typeface="+mn-lt"/>
                <a:ea typeface="+mn-ea"/>
                <a:cs typeface="+mn-cs"/>
              </a:rPr>
              <a:t>Manage Student Tests</a:t>
            </a:r>
            <a:r>
              <a:rPr lang="en-US" sz="1200" kern="1200" dirty="0">
                <a:solidFill>
                  <a:schemeClr val="tx1">
                    <a:lumMod val="95000"/>
                    <a:lumOff val="5000"/>
                  </a:schemeClr>
                </a:solidFill>
                <a:effectLst/>
                <a:latin typeface="+mn-lt"/>
                <a:ea typeface="+mn-ea"/>
                <a:cs typeface="+mn-cs"/>
              </a:rPr>
              <a:t> tab. Fill out the required fields on this page, and then select the necessary PNP options. Click </a:t>
            </a:r>
            <a:r>
              <a:rPr lang="en-US" sz="1200" b="1" kern="1200" dirty="0">
                <a:solidFill>
                  <a:schemeClr val="tx1">
                    <a:lumMod val="95000"/>
                    <a:lumOff val="5000"/>
                  </a:schemeClr>
                </a:solidFill>
                <a:effectLst/>
                <a:latin typeface="+mn-lt"/>
                <a:ea typeface="+mn-ea"/>
                <a:cs typeface="+mn-cs"/>
              </a:rPr>
              <a:t>Create</a:t>
            </a:r>
            <a:r>
              <a:rPr lang="en-US" sz="1200" kern="1200" dirty="0">
                <a:solidFill>
                  <a:schemeClr val="tx1">
                    <a:lumMod val="95000"/>
                    <a:lumOff val="5000"/>
                  </a:schemeClr>
                </a:solidFill>
                <a:effectLst/>
                <a:latin typeface="+mn-lt"/>
                <a:ea typeface="+mn-ea"/>
                <a:cs typeface="+mn-cs"/>
              </a:rPr>
              <a:t> and then click </a:t>
            </a:r>
            <a:r>
              <a:rPr lang="en-US" sz="1200" b="1" kern="1200" dirty="0">
                <a:solidFill>
                  <a:schemeClr val="tx1">
                    <a:lumMod val="95000"/>
                    <a:lumOff val="5000"/>
                  </a:schemeClr>
                </a:solidFill>
                <a:effectLst/>
                <a:latin typeface="+mn-lt"/>
                <a:ea typeface="+mn-ea"/>
                <a:cs typeface="+mn-cs"/>
              </a:rPr>
              <a:t>Exit Tasks</a:t>
            </a:r>
            <a:r>
              <a:rPr lang="en-US" sz="1200" kern="1200" dirty="0">
                <a:solidFill>
                  <a:schemeClr val="tx1">
                    <a:lumMod val="95000"/>
                    <a:lumOff val="5000"/>
                  </a:schemeClr>
                </a:solidFill>
                <a:effectLst/>
                <a:latin typeface="+mn-lt"/>
                <a:ea typeface="+mn-ea"/>
                <a:cs typeface="+mn-cs"/>
              </a:rPr>
              <a:t>.</a:t>
            </a:r>
            <a:endParaRPr lang="en-US" dirty="0">
              <a:solidFill>
                <a:schemeClr val="tx1">
                  <a:lumMod val="95000"/>
                  <a:lumOff val="5000"/>
                </a:schemeClr>
              </a:solidFill>
              <a:cs typeface="Calibri"/>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7</a:t>
            </a:fld>
            <a:endParaRPr lang="en-US"/>
          </a:p>
        </p:txBody>
      </p:sp>
    </p:spTree>
    <p:extLst>
      <p:ext uri="{BB962C8B-B14F-4D97-AF65-F5344CB8AC3E}">
        <p14:creationId xmlns:p14="http://schemas.microsoft.com/office/powerpoint/2010/main" val="1194359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Here are resources to help you with this process when you do it yourself.</a:t>
            </a:r>
            <a:r>
              <a:rPr lang="en-US"/>
              <a:t> </a:t>
            </a: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 </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Refer to the Department’s website for policy information and test administration resources.</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 </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The </a:t>
            </a:r>
            <a:r>
              <a:rPr lang="en-US" err="1"/>
              <a:t>PearsonAccess</a:t>
            </a:r>
            <a:r>
              <a:rPr lang="en-US"/>
              <a:t> N</a:t>
            </a:r>
            <a:r>
              <a:rPr lang="en-US" baseline="0"/>
              <a:t>ext</a:t>
            </a:r>
            <a:r>
              <a:rPr lang="en-US" sz="1200" kern="1200">
                <a:solidFill>
                  <a:schemeClr val="tx1"/>
                </a:solidFill>
                <a:effectLst/>
                <a:latin typeface="+mn-lt"/>
                <a:ea typeface="+mn-ea"/>
                <a:cs typeface="+mn-cs"/>
              </a:rPr>
              <a:t> User Guide will help with the SR/PNP file import and creating students in the user interface.</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 </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If you have questions on ­­­­­any part of the SR/PNP process, you may contact the MCAS Service Center at</a:t>
            </a:r>
            <a:r>
              <a:rPr lang="en-US"/>
              <a:t> </a:t>
            </a:r>
            <a:r>
              <a:rPr lang="en-US" sz="1200" strike="noStrike" kern="1200">
                <a:solidFill>
                  <a:schemeClr val="tx1"/>
                </a:solidFill>
                <a:effectLst/>
                <a:latin typeface="+mn-lt"/>
                <a:ea typeface="+mn-ea"/>
                <a:cs typeface="+mn-cs"/>
              </a:rPr>
              <a:t>mcas@cognia.org </a:t>
            </a:r>
            <a:r>
              <a:rPr lang="en-US" sz="1200" kern="1200">
                <a:solidFill>
                  <a:schemeClr val="tx1"/>
                </a:solidFill>
                <a:effectLst/>
                <a:latin typeface="+mn-lt"/>
                <a:ea typeface="+mn-ea"/>
                <a:cs typeface="+mn-cs"/>
              </a:rPr>
              <a:t>or 800-737-5103.</a:t>
            </a:r>
            <a:endParaRPr lang="en-US" sz="1200" kern="120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8</a:t>
            </a:fld>
            <a:endParaRPr lang="en-US"/>
          </a:p>
        </p:txBody>
      </p:sp>
    </p:spTree>
    <p:extLst>
      <p:ext uri="{BB962C8B-B14F-4D97-AF65-F5344CB8AC3E}">
        <p14:creationId xmlns:p14="http://schemas.microsoft.com/office/powerpoint/2010/main" val="4100252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Thank you for taking the time to review this important process.</a:t>
            </a:r>
          </a:p>
        </p:txBody>
      </p:sp>
      <p:sp>
        <p:nvSpPr>
          <p:cNvPr id="4" name="Slide Number Placeholder 3"/>
          <p:cNvSpPr>
            <a:spLocks noGrp="1"/>
          </p:cNvSpPr>
          <p:nvPr>
            <p:ph type="sldNum" sz="quarter" idx="10"/>
          </p:nvPr>
        </p:nvSpPr>
        <p:spPr/>
        <p:txBody>
          <a:bodyPr/>
          <a:lstStyle/>
          <a:p>
            <a:fld id="{286E5E2B-1940-4C12-B0CF-52993C2CB7F2}" type="slidenum">
              <a:rPr lang="en-US" smtClean="0"/>
              <a:pPr/>
              <a:t>9</a:t>
            </a:fld>
            <a:endParaRPr lang="en-US"/>
          </a:p>
        </p:txBody>
      </p:sp>
    </p:spTree>
    <p:extLst>
      <p:ext uri="{BB962C8B-B14F-4D97-AF65-F5344CB8AC3E}">
        <p14:creationId xmlns:p14="http://schemas.microsoft.com/office/powerpoint/2010/main" val="632477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5256" y="860146"/>
            <a:ext cx="8298180" cy="4041648"/>
          </a:xfrm>
        </p:spPr>
        <p:txBody>
          <a:bodyPr anchor="b">
            <a:normAutofit/>
          </a:bodyPr>
          <a:lstStyle>
            <a:lvl1pPr algn="l">
              <a:lnSpc>
                <a:spcPct val="85000"/>
              </a:lnSpc>
              <a:defRPr sz="8800" spc="-55"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907542" y="5049704"/>
            <a:ext cx="8298180" cy="1295400"/>
          </a:xfrm>
        </p:spPr>
        <p:txBody>
          <a:bodyPr lIns="91440" rIns="91440">
            <a:normAutofit/>
          </a:bodyPr>
          <a:lstStyle>
            <a:lvl1pPr marL="0" indent="0" algn="l">
              <a:buNone/>
              <a:defRPr sz="2640" cap="all" spc="220" baseline="0">
                <a:solidFill>
                  <a:schemeClr val="tx2"/>
                </a:solidFill>
                <a:latin typeface="+mj-lt"/>
              </a:defRPr>
            </a:lvl1pPr>
            <a:lvl2pPr marL="502920" indent="0" algn="ctr">
              <a:buNone/>
              <a:defRPr sz="2640"/>
            </a:lvl2pPr>
            <a:lvl3pPr marL="1005840" indent="0" algn="ctr">
              <a:buNone/>
              <a:defRPr sz="2640"/>
            </a:lvl3pPr>
            <a:lvl4pPr marL="1508760" indent="0" algn="ctr">
              <a:buNone/>
              <a:defRPr sz="2200"/>
            </a:lvl4pPr>
            <a:lvl5pPr marL="2011680" indent="0" algn="ctr">
              <a:buNone/>
              <a:defRPr sz="2200"/>
            </a:lvl5pPr>
            <a:lvl6pPr marL="2514600" indent="0" algn="ctr">
              <a:buNone/>
              <a:defRPr sz="2200"/>
            </a:lvl6pPr>
            <a:lvl7pPr marL="3017520" indent="0" algn="ctr">
              <a:buNone/>
              <a:defRPr sz="2200"/>
            </a:lvl7pPr>
            <a:lvl8pPr marL="3520440" indent="0" algn="ctr">
              <a:buNone/>
              <a:defRPr sz="2200"/>
            </a:lvl8pPr>
            <a:lvl9pPr marL="4023360" indent="0" algn="ctr">
              <a:buNone/>
              <a:defRPr sz="2200"/>
            </a:lvl9pPr>
          </a:lstStyle>
          <a:p>
            <a:r>
              <a:rPr lang="en-US"/>
              <a:t>Click to edit Master subtitle style</a:t>
            </a:r>
          </a:p>
        </p:txBody>
      </p:sp>
      <p:sp>
        <p:nvSpPr>
          <p:cNvPr id="4" name="Date Placeholder 3"/>
          <p:cNvSpPr>
            <a:spLocks noGrp="1"/>
          </p:cNvSpPr>
          <p:nvPr>
            <p:ph type="dt" sz="half" idx="10"/>
          </p:nvPr>
        </p:nvSpPr>
        <p:spPr/>
        <p:txBody>
          <a:bodyPr/>
          <a:lstStyle/>
          <a:p>
            <a:fld id="{C5DDB913-7D55-4B26-8C59-002010C83F2E}"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a:p>
        </p:txBody>
      </p:sp>
      <p:cxnSp>
        <p:nvCxnSpPr>
          <p:cNvPr id="9" name="Straight Connector 8"/>
          <p:cNvCxnSpPr/>
          <p:nvPr/>
        </p:nvCxnSpPr>
        <p:spPr>
          <a:xfrm>
            <a:off x="996318" y="4922520"/>
            <a:ext cx="81473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322" y="633291"/>
            <a:ext cx="2874134" cy="1398511"/>
          </a:xfrm>
          <a:prstGeom prst="rect">
            <a:avLst/>
          </a:prstGeom>
        </p:spPr>
      </p:pic>
    </p:spTree>
    <p:extLst>
      <p:ext uri="{BB962C8B-B14F-4D97-AF65-F5344CB8AC3E}">
        <p14:creationId xmlns:p14="http://schemas.microsoft.com/office/powerpoint/2010/main" val="427118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DB913-7D55-4B26-8C59-002010C83F2E}"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252207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198043" y="470084"/>
            <a:ext cx="2168843" cy="65250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1515" y="470083"/>
            <a:ext cx="6380798" cy="6525076"/>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DB913-7D55-4B26-8C59-002010C83F2E}"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327128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5256" y="324819"/>
            <a:ext cx="5991303" cy="1644191"/>
          </a:xfrm>
        </p:spPr>
        <p:txBody>
          <a:bodyPr>
            <a:normAutofit/>
          </a:bodyPr>
          <a:lstStyle>
            <a:lvl1pPr>
              <a:defRPr sz="48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DB913-7D55-4B26-8C59-002010C83F2E}"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a:p>
        </p:txBody>
      </p:sp>
      <p:sp>
        <p:nvSpPr>
          <p:cNvPr id="7" name="Rectangle 6"/>
          <p:cNvSpPr/>
          <p:nvPr userDrawn="1"/>
        </p:nvSpPr>
        <p:spPr>
          <a:xfrm>
            <a:off x="7019919" y="747974"/>
            <a:ext cx="2046257" cy="119176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5"/>
          </a:p>
        </p:txBody>
      </p:sp>
    </p:spTree>
    <p:extLst>
      <p:ext uri="{BB962C8B-B14F-4D97-AF65-F5344CB8AC3E}">
        <p14:creationId xmlns:p14="http://schemas.microsoft.com/office/powerpoint/2010/main" val="339406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5256" y="860146"/>
            <a:ext cx="8298180" cy="4041648"/>
          </a:xfrm>
        </p:spPr>
        <p:txBody>
          <a:bodyPr anchor="b" anchorCtr="0">
            <a:normAutofit/>
          </a:bodyPr>
          <a:lstStyle>
            <a:lvl1pPr>
              <a:lnSpc>
                <a:spcPct val="85000"/>
              </a:lnSpc>
              <a:defRPr sz="88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905256" y="5046878"/>
            <a:ext cx="8298180" cy="1295400"/>
          </a:xfrm>
        </p:spPr>
        <p:txBody>
          <a:bodyPr lIns="91440" rIns="91440" anchor="t" anchorCtr="0">
            <a:normAutofit/>
          </a:bodyPr>
          <a:lstStyle>
            <a:lvl1pPr marL="0" indent="0">
              <a:buNone/>
              <a:defRPr sz="2640" cap="all" spc="220" baseline="0">
                <a:solidFill>
                  <a:schemeClr val="tx2"/>
                </a:solidFill>
                <a:latin typeface="+mj-lt"/>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DB913-7D55-4B26-8C59-002010C83F2E}"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a:p>
        </p:txBody>
      </p:sp>
      <p:cxnSp>
        <p:nvCxnSpPr>
          <p:cNvPr id="9" name="Straight Connector 8"/>
          <p:cNvCxnSpPr/>
          <p:nvPr/>
        </p:nvCxnSpPr>
        <p:spPr>
          <a:xfrm>
            <a:off x="996318" y="4922520"/>
            <a:ext cx="81473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38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905256" y="324819"/>
            <a:ext cx="8298180" cy="1644191"/>
          </a:xfrm>
        </p:spPr>
        <p:txBody>
          <a:bodyPr/>
          <a:lstStyle/>
          <a:p>
            <a:r>
              <a:rPr lang="en-US"/>
              <a:t>Click to edit Master title style</a:t>
            </a:r>
          </a:p>
        </p:txBody>
      </p:sp>
      <p:sp>
        <p:nvSpPr>
          <p:cNvPr id="3" name="Content Placeholder 2"/>
          <p:cNvSpPr>
            <a:spLocks noGrp="1"/>
          </p:cNvSpPr>
          <p:nvPr>
            <p:ph sz="half" idx="1"/>
          </p:nvPr>
        </p:nvSpPr>
        <p:spPr>
          <a:xfrm>
            <a:off x="905256" y="2091832"/>
            <a:ext cx="4073652" cy="45598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9784" y="2091835"/>
            <a:ext cx="4073652" cy="45598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DB913-7D55-4B26-8C59-002010C83F2E}"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815074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905256" y="324819"/>
            <a:ext cx="8298180" cy="1644191"/>
          </a:xfrm>
        </p:spPr>
        <p:txBody>
          <a:bodyPr/>
          <a:lstStyle/>
          <a:p>
            <a:r>
              <a:rPr lang="en-US"/>
              <a:t>Click to edit Master title style</a:t>
            </a:r>
          </a:p>
        </p:txBody>
      </p:sp>
      <p:sp>
        <p:nvSpPr>
          <p:cNvPr id="3" name="Text Placeholder 2"/>
          <p:cNvSpPr>
            <a:spLocks noGrp="1"/>
          </p:cNvSpPr>
          <p:nvPr>
            <p:ph type="body" idx="1"/>
          </p:nvPr>
        </p:nvSpPr>
        <p:spPr>
          <a:xfrm>
            <a:off x="905256" y="2092192"/>
            <a:ext cx="4073652" cy="834453"/>
          </a:xfrm>
        </p:spPr>
        <p:txBody>
          <a:bodyPr lIns="91440" rIns="91440" anchor="ctr">
            <a:normAutofit/>
          </a:bodyPr>
          <a:lstStyle>
            <a:lvl1pPr marL="0" indent="0">
              <a:buNone/>
              <a:defRPr sz="2200" b="0" cap="all" baseline="0">
                <a:solidFill>
                  <a:schemeClr val="tx2"/>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905256" y="2926645"/>
            <a:ext cx="4073652" cy="372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9784" y="2092192"/>
            <a:ext cx="4073652" cy="834453"/>
          </a:xfrm>
        </p:spPr>
        <p:txBody>
          <a:bodyPr lIns="91440" rIns="91440" anchor="ctr">
            <a:normAutofit/>
          </a:bodyPr>
          <a:lstStyle>
            <a:lvl1pPr marL="0" indent="0">
              <a:buNone/>
              <a:defRPr sz="2200" b="0" cap="all" baseline="0">
                <a:solidFill>
                  <a:schemeClr val="tx2"/>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129784" y="2926645"/>
            <a:ext cx="4073652" cy="372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DDB913-7D55-4B26-8C59-002010C83F2E}" type="datetimeFigureOut">
              <a:rPr lang="en-US" smtClean="0"/>
              <a:pPr/>
              <a:t>9/30/2022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423562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DDB913-7D55-4B26-8C59-002010C83F2E}" type="datetimeFigureOut">
              <a:rPr lang="en-US" smtClean="0"/>
              <a:pPr/>
              <a:t>9/30/2022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73542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5DDB913-7D55-4B26-8C59-002010C83F2E}" type="datetimeFigureOut">
              <a:rPr lang="en-US" smtClean="0"/>
              <a:pPr/>
              <a:t>9/30/2022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266907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341902" cy="777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333058" y="0"/>
            <a:ext cx="52807" cy="777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7190" y="673607"/>
            <a:ext cx="2640330" cy="2590800"/>
          </a:xfrm>
        </p:spPr>
        <p:txBody>
          <a:bodyPr anchor="b">
            <a:normAutofit/>
          </a:bodyPr>
          <a:lstStyle>
            <a:lvl1pPr>
              <a:defRPr sz="3960" b="0">
                <a:solidFill>
                  <a:srgbClr val="FFFFFF"/>
                </a:solidFill>
              </a:defRPr>
            </a:lvl1pPr>
          </a:lstStyle>
          <a:p>
            <a:r>
              <a:rPr lang="en-US"/>
              <a:t>Click to edit Master title style</a:t>
            </a:r>
          </a:p>
        </p:txBody>
      </p:sp>
      <p:sp>
        <p:nvSpPr>
          <p:cNvPr id="3" name="Content Placeholder 2"/>
          <p:cNvSpPr>
            <a:spLocks noGrp="1"/>
          </p:cNvSpPr>
          <p:nvPr>
            <p:ph idx="1"/>
          </p:nvPr>
        </p:nvSpPr>
        <p:spPr>
          <a:xfrm>
            <a:off x="3806261" y="829056"/>
            <a:ext cx="5510332" cy="5958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77190" y="3316224"/>
            <a:ext cx="2640330" cy="3829674"/>
          </a:xfrm>
        </p:spPr>
        <p:txBody>
          <a:bodyPr lIns="91440" rIns="91440">
            <a:normAutofit/>
          </a:bodyPr>
          <a:lstStyle>
            <a:lvl1pPr marL="0" indent="0">
              <a:buNone/>
              <a:defRPr sz="1650">
                <a:solidFill>
                  <a:srgbClr val="FFFFFF"/>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a:xfrm>
            <a:off x="384048" y="7321092"/>
            <a:ext cx="2160271" cy="413808"/>
          </a:xfrm>
        </p:spPr>
        <p:txBody>
          <a:bodyPr/>
          <a:lstStyle>
            <a:lvl1pPr algn="l">
              <a:defRPr/>
            </a:lvl1pPr>
          </a:lstStyle>
          <a:p>
            <a:fld id="{C5DDB913-7D55-4B26-8C59-002010C83F2E}" type="datetimeFigureOut">
              <a:rPr lang="en-US" smtClean="0"/>
              <a:pPr/>
              <a:t>9/30/2022</a:t>
            </a:fld>
            <a:endParaRPr lang="en-US"/>
          </a:p>
        </p:txBody>
      </p:sp>
      <p:sp>
        <p:nvSpPr>
          <p:cNvPr id="6" name="Footer Placeholder 5"/>
          <p:cNvSpPr>
            <a:spLocks noGrp="1"/>
          </p:cNvSpPr>
          <p:nvPr>
            <p:ph type="ftr" sz="quarter" idx="11"/>
          </p:nvPr>
        </p:nvSpPr>
        <p:spPr>
          <a:xfrm>
            <a:off x="3960495" y="7321092"/>
            <a:ext cx="3834765" cy="413808"/>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ECBEA4-1289-4841-8FF9-1B742979BDB3}" type="slidenum">
              <a:rPr lang="en-US" smtClean="0"/>
              <a:pPr/>
              <a:t>‹#›</a:t>
            </a:fld>
            <a:endParaRPr lang="en-US"/>
          </a:p>
        </p:txBody>
      </p:sp>
    </p:spTree>
    <p:extLst>
      <p:ext uri="{BB962C8B-B14F-4D97-AF65-F5344CB8AC3E}">
        <p14:creationId xmlns:p14="http://schemas.microsoft.com/office/powerpoint/2010/main" val="330326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5613400"/>
            <a:ext cx="10055781" cy="215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5570420"/>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5256" y="5751576"/>
            <a:ext cx="8348472" cy="932688"/>
          </a:xfrm>
        </p:spPr>
        <p:txBody>
          <a:bodyPr tIns="0" bIns="0" anchor="b">
            <a:noAutofit/>
          </a:bodyPr>
          <a:lstStyle>
            <a:lvl1pPr>
              <a:defRPr sz="396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4" y="0"/>
            <a:ext cx="10058388" cy="5570419"/>
          </a:xfrm>
          <a:blipFill>
            <a:blip r:embed="rId2" cstate="print"/>
            <a:stretch>
              <a:fillRect/>
            </a:stretch>
          </a:blipFill>
        </p:spPr>
        <p:txBody>
          <a:bodyPr lIns="457200" tIns="457200" anchor="t"/>
          <a:lstStyle>
            <a:lvl1pPr marL="0" indent="0">
              <a:buNone/>
              <a:defRPr sz="3520">
                <a:solidFill>
                  <a:schemeClr val="bg1"/>
                </a:solidFill>
              </a:defRPr>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p>
        </p:txBody>
      </p:sp>
      <p:sp>
        <p:nvSpPr>
          <p:cNvPr id="4" name="Text Placeholder 3"/>
          <p:cNvSpPr>
            <a:spLocks noGrp="1"/>
          </p:cNvSpPr>
          <p:nvPr>
            <p:ph type="body" sz="half" idx="2"/>
          </p:nvPr>
        </p:nvSpPr>
        <p:spPr>
          <a:xfrm>
            <a:off x="905255" y="6694627"/>
            <a:ext cx="8348472" cy="673608"/>
          </a:xfrm>
        </p:spPr>
        <p:txBody>
          <a:bodyPr lIns="91440" tIns="0" rIns="91440" bIns="0">
            <a:normAutofit/>
          </a:bodyPr>
          <a:lstStyle>
            <a:lvl1pPr marL="0" indent="0">
              <a:spcBef>
                <a:spcPts val="0"/>
              </a:spcBef>
              <a:spcAft>
                <a:spcPts val="660"/>
              </a:spcAft>
              <a:buNone/>
              <a:defRPr sz="1650">
                <a:solidFill>
                  <a:srgbClr val="FFFFFF"/>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C5DDB913-7D55-4B26-8C59-002010C83F2E}"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CBEA4-1289-4841-8FF9-1B742979BDB3}" type="slidenum">
              <a:rPr lang="en-US" smtClean="0"/>
              <a:pPr/>
              <a:t>‹#›</a:t>
            </a:fld>
            <a:endParaRPr lang="en-US"/>
          </a:p>
        </p:txBody>
      </p:sp>
    </p:spTree>
    <p:extLst>
      <p:ext uri="{BB962C8B-B14F-4D97-AF65-F5344CB8AC3E}">
        <p14:creationId xmlns:p14="http://schemas.microsoft.com/office/powerpoint/2010/main" val="250464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254240"/>
            <a:ext cx="1005840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7178891"/>
            <a:ext cx="10058401" cy="747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5256" y="324819"/>
            <a:ext cx="8298180" cy="1644191"/>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905255" y="2091832"/>
            <a:ext cx="8298181" cy="455980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05258" y="7321092"/>
            <a:ext cx="2039623" cy="413808"/>
          </a:xfrm>
          <a:prstGeom prst="rect">
            <a:avLst/>
          </a:prstGeom>
        </p:spPr>
        <p:txBody>
          <a:bodyPr vert="horz" lIns="91440" tIns="45720" rIns="91440" bIns="45720" rtlCol="0" anchor="ctr"/>
          <a:lstStyle>
            <a:lvl1pPr algn="l">
              <a:defRPr sz="990">
                <a:solidFill>
                  <a:srgbClr val="FFFFFF"/>
                </a:solidFill>
              </a:defRPr>
            </a:lvl1pPr>
          </a:lstStyle>
          <a:p>
            <a:fld id="{C5DDB913-7D55-4B26-8C59-002010C83F2E}" type="datetimeFigureOut">
              <a:rPr lang="en-US" smtClean="0"/>
              <a:pPr/>
              <a:t>9/30/2022</a:t>
            </a:fld>
            <a:endParaRPr lang="en-US"/>
          </a:p>
        </p:txBody>
      </p:sp>
      <p:sp>
        <p:nvSpPr>
          <p:cNvPr id="5" name="Footer Placeholder 4"/>
          <p:cNvSpPr>
            <a:spLocks noGrp="1"/>
          </p:cNvSpPr>
          <p:nvPr>
            <p:ph type="ftr" sz="quarter" idx="3"/>
          </p:nvPr>
        </p:nvSpPr>
        <p:spPr>
          <a:xfrm>
            <a:off x="3041104" y="7321092"/>
            <a:ext cx="3978813" cy="413808"/>
          </a:xfrm>
          <a:prstGeom prst="rect">
            <a:avLst/>
          </a:prstGeom>
        </p:spPr>
        <p:txBody>
          <a:bodyPr vert="horz" lIns="91440" tIns="45720" rIns="91440" bIns="45720" rtlCol="0" anchor="ctr"/>
          <a:lstStyle>
            <a:lvl1pPr algn="ctr">
              <a:defRPr sz="99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8167879" y="7321092"/>
            <a:ext cx="1082421" cy="413808"/>
          </a:xfrm>
          <a:prstGeom prst="rect">
            <a:avLst/>
          </a:prstGeom>
        </p:spPr>
        <p:txBody>
          <a:bodyPr vert="horz" lIns="91440" tIns="45720" rIns="91440" bIns="45720" rtlCol="0" anchor="ctr"/>
          <a:lstStyle>
            <a:lvl1pPr algn="r">
              <a:defRPr sz="1155">
                <a:solidFill>
                  <a:srgbClr val="FFFFFF"/>
                </a:solidFill>
              </a:defRPr>
            </a:lvl1pPr>
          </a:lstStyle>
          <a:p>
            <a:fld id="{97ECBEA4-1289-4841-8FF9-1B742979BDB3}" type="slidenum">
              <a:rPr lang="en-US" smtClean="0"/>
              <a:pPr/>
              <a:t>‹#›</a:t>
            </a:fld>
            <a:endParaRPr lang="en-US"/>
          </a:p>
        </p:txBody>
      </p:sp>
      <p:cxnSp>
        <p:nvCxnSpPr>
          <p:cNvPr id="10" name="Straight Connector 9"/>
          <p:cNvCxnSpPr/>
          <p:nvPr/>
        </p:nvCxnSpPr>
        <p:spPr>
          <a:xfrm>
            <a:off x="984664" y="1969558"/>
            <a:ext cx="82227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054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85000"/>
        </a:lnSpc>
        <a:spcBef>
          <a:spcPct val="0"/>
        </a:spcBef>
        <a:buNone/>
        <a:defRPr sz="5280" kern="1200" spc="-55" baseline="0">
          <a:solidFill>
            <a:schemeClr val="tx1">
              <a:lumMod val="75000"/>
              <a:lumOff val="25000"/>
            </a:schemeClr>
          </a:solidFill>
          <a:latin typeface="+mj-lt"/>
          <a:ea typeface="+mj-ea"/>
          <a:cs typeface="+mj-cs"/>
        </a:defRPr>
      </a:lvl1pPr>
    </p:titleStyle>
    <p:bodyStyle>
      <a:lvl1pPr marL="100584" indent="-100584" algn="l" defTabSz="1005840" rtl="0" eaLnBrk="1" latinLnBrk="0" hangingPunct="1">
        <a:lnSpc>
          <a:spcPct val="90000"/>
        </a:lnSpc>
        <a:spcBef>
          <a:spcPts val="1320"/>
        </a:spcBef>
        <a:spcAft>
          <a:spcPts val="220"/>
        </a:spcAft>
        <a:buClr>
          <a:schemeClr val="accent1"/>
        </a:buClr>
        <a:buSzPct val="100000"/>
        <a:buFont typeface="Calibri" panose="020F0502020204030204" pitchFamily="34" charset="0"/>
        <a:buChar char=" "/>
        <a:defRPr sz="2200" kern="1200">
          <a:solidFill>
            <a:schemeClr val="tx1">
              <a:lumMod val="75000"/>
              <a:lumOff val="25000"/>
            </a:schemeClr>
          </a:solidFill>
          <a:latin typeface="+mn-lt"/>
          <a:ea typeface="+mn-ea"/>
          <a:cs typeface="+mn-cs"/>
        </a:defRPr>
      </a:lvl1pPr>
      <a:lvl2pPr marL="422453" indent="-201168" algn="l" defTabSz="1005840" rtl="0" eaLnBrk="1" latinLnBrk="0" hangingPunct="1">
        <a:lnSpc>
          <a:spcPct val="90000"/>
        </a:lnSpc>
        <a:spcBef>
          <a:spcPts val="220"/>
        </a:spcBef>
        <a:spcAft>
          <a:spcPts val="440"/>
        </a:spcAft>
        <a:buClr>
          <a:schemeClr val="accent1"/>
        </a:buClr>
        <a:buFont typeface="Calibri" pitchFamily="34" charset="0"/>
        <a:buChar char="◦"/>
        <a:defRPr sz="1980" kern="1200">
          <a:solidFill>
            <a:schemeClr val="tx1">
              <a:lumMod val="75000"/>
              <a:lumOff val="25000"/>
            </a:schemeClr>
          </a:solidFill>
          <a:latin typeface="+mn-lt"/>
          <a:ea typeface="+mn-ea"/>
          <a:cs typeface="+mn-cs"/>
        </a:defRPr>
      </a:lvl2pPr>
      <a:lvl3pPr marL="623621"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3pPr>
      <a:lvl4pPr marL="824789"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4pPr>
      <a:lvl5pPr marL="1025957"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5pPr>
      <a:lvl6pPr marL="121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6pPr>
      <a:lvl7pPr marL="143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7pPr>
      <a:lvl8pPr marL="165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8pPr>
      <a:lvl9pPr marL="187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cas.pearsonsupport.com/manua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rofiles.doe.mass.edu/search/search.aspx?leftNavID=1123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upport.assessment.pearson.com/x/KoDy" TargetMode="External"/><Relationship Id="rId3" Type="http://schemas.openxmlformats.org/officeDocument/2006/relationships/hyperlink" Target="http://mcas.pearsonsupport.com/manuals/" TargetMode="External"/><Relationship Id="rId7" Type="http://schemas.openxmlformats.org/officeDocument/2006/relationships/hyperlink" Target="https://support.assessment.pearson.com/x/HoD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support.assessment.pearson.com/x/IIDy" TargetMode="External"/><Relationship Id="rId5" Type="http://schemas.openxmlformats.org/officeDocument/2006/relationships/hyperlink" Target="http://www.doe.mass.edu/mcas/cal.html" TargetMode="External"/><Relationship Id="rId10" Type="http://schemas.openxmlformats.org/officeDocument/2006/relationships/hyperlink" Target="mailto:mcas@cognia.org" TargetMode="External"/><Relationship Id="rId4" Type="http://schemas.openxmlformats.org/officeDocument/2006/relationships/hyperlink" Target="http://www.doe.mass.edu/mcas/admin.html" TargetMode="External"/><Relationship Id="rId9" Type="http://schemas.openxmlformats.org/officeDocument/2006/relationships/hyperlink" Target="http://mcas.pearsonsupport.com/trainin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Student Registration/ Personal Needs Profile</a:t>
            </a:r>
          </a:p>
        </p:txBody>
      </p:sp>
      <p:sp>
        <p:nvSpPr>
          <p:cNvPr id="3" name="Subtitle 2"/>
          <p:cNvSpPr>
            <a:spLocks noGrp="1"/>
          </p:cNvSpPr>
          <p:nvPr>
            <p:ph type="subTitle" idx="1"/>
          </p:nvPr>
        </p:nvSpPr>
        <p:spPr>
          <a:xfrm>
            <a:off x="905256" y="4901794"/>
            <a:ext cx="8298180" cy="2051899"/>
          </a:xfrm>
        </p:spPr>
        <p:txBody>
          <a:bodyPr>
            <a:normAutofit/>
          </a:bodyPr>
          <a:lstStyle/>
          <a:p>
            <a:r>
              <a:rPr lang="en-US"/>
              <a:t>All Test Administrations</a:t>
            </a:r>
          </a:p>
          <a:p>
            <a:endParaRPr lang="en-US"/>
          </a:p>
          <a:p>
            <a:endParaRPr lang="en-US"/>
          </a:p>
        </p:txBody>
      </p:sp>
    </p:spTree>
    <p:extLst>
      <p:ext uri="{BB962C8B-B14F-4D97-AF65-F5344CB8AC3E}">
        <p14:creationId xmlns:p14="http://schemas.microsoft.com/office/powerpoint/2010/main" val="367697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Topics</a:t>
            </a:r>
          </a:p>
        </p:txBody>
      </p:sp>
      <p:sp>
        <p:nvSpPr>
          <p:cNvPr id="3" name="Content Placeholder 2"/>
          <p:cNvSpPr>
            <a:spLocks noGrp="1"/>
          </p:cNvSpPr>
          <p:nvPr>
            <p:ph idx="1"/>
          </p:nvPr>
        </p:nvSpPr>
        <p:spPr/>
        <p:txBody>
          <a:bodyPr/>
          <a:lstStyle/>
          <a:p>
            <a:pPr marL="0" indent="0">
              <a:buNone/>
            </a:pPr>
            <a:r>
              <a:rPr lang="en-US"/>
              <a:t>Glossary of Terms Used in this Training Module</a:t>
            </a:r>
          </a:p>
          <a:p>
            <a:pPr marL="0" indent="0">
              <a:buNone/>
            </a:pPr>
            <a:r>
              <a:rPr lang="en-US"/>
              <a:t>Overview of the SR/PNP Process</a:t>
            </a:r>
          </a:p>
          <a:p>
            <a:pPr marL="0" indent="0">
              <a:buNone/>
            </a:pPr>
            <a:r>
              <a:rPr lang="en-US"/>
              <a:t>Preparing your SR/PNP File for Import</a:t>
            </a:r>
          </a:p>
          <a:p>
            <a:pPr marL="0" indent="0">
              <a:buNone/>
            </a:pPr>
            <a:r>
              <a:rPr lang="en-US"/>
              <a:t>SR/PNP File Import</a:t>
            </a:r>
          </a:p>
          <a:p>
            <a:pPr marL="0" indent="0">
              <a:buNone/>
            </a:pPr>
            <a:r>
              <a:rPr lang="en-US"/>
              <a:t>Using the User Interface to Add Students or Update Student Data in </a:t>
            </a:r>
            <a:r>
              <a:rPr lang="en-US" err="1"/>
              <a:t>PearsonAccess</a:t>
            </a:r>
            <a:r>
              <a:rPr lang="en-US" baseline="30000" err="1"/>
              <a:t>next</a:t>
            </a:r>
            <a:endParaRPr lang="en-US" baseline="30000"/>
          </a:p>
          <a:p>
            <a:pPr marL="0" indent="0">
              <a:buNone/>
            </a:pPr>
            <a:r>
              <a:rPr lang="en-US"/>
              <a:t>Resources</a:t>
            </a:r>
          </a:p>
        </p:txBody>
      </p:sp>
    </p:spTree>
    <p:extLst>
      <p:ext uri="{BB962C8B-B14F-4D97-AF65-F5344CB8AC3E}">
        <p14:creationId xmlns:p14="http://schemas.microsoft.com/office/powerpoint/2010/main" val="5428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Glossary</a:t>
            </a:r>
          </a:p>
        </p:txBody>
      </p:sp>
      <p:sp>
        <p:nvSpPr>
          <p:cNvPr id="3" name="Content Placeholder 2"/>
          <p:cNvSpPr>
            <a:spLocks noGrp="1"/>
          </p:cNvSpPr>
          <p:nvPr>
            <p:ph idx="1"/>
          </p:nvPr>
        </p:nvSpPr>
        <p:spPr>
          <a:xfrm>
            <a:off x="784486" y="2217695"/>
            <a:ext cx="8298180" cy="4493655"/>
          </a:xfrm>
        </p:spPr>
        <p:txBody>
          <a:bodyPr vert="horz" lIns="0" tIns="45720" rIns="0" bIns="45720" rtlCol="0" anchor="t">
            <a:normAutofit/>
          </a:bodyPr>
          <a:lstStyle/>
          <a:p>
            <a:pPr marL="100330" indent="-100330"/>
            <a:r>
              <a:rPr lang="en-US" b="1" err="1"/>
              <a:t>PearsonAccess</a:t>
            </a:r>
            <a:r>
              <a:rPr lang="en-US" b="1" baseline="30000" err="1"/>
              <a:t>next</a:t>
            </a:r>
            <a:r>
              <a:rPr lang="en-US" b="1" baseline="30000"/>
              <a:t> </a:t>
            </a:r>
            <a:r>
              <a:rPr lang="en-US" b="1"/>
              <a:t>(PAN)</a:t>
            </a:r>
            <a:r>
              <a:rPr lang="en-US"/>
              <a:t>:  the online management system. All schools will use PAN to register students and order test materials. </a:t>
            </a:r>
            <a:r>
              <a:rPr lang="en-US">
                <a:solidFill>
                  <a:schemeClr val="tx1"/>
                </a:solidFill>
              </a:rPr>
              <a:t>PAN is also used to manage testing activities for computer-based testing.</a:t>
            </a:r>
          </a:p>
          <a:p>
            <a:pPr marL="100330" indent="-100330"/>
            <a:r>
              <a:rPr lang="en-US" b="1"/>
              <a:t>Student Registration/Personal Needs Profile (SR/PNP)</a:t>
            </a:r>
            <a:r>
              <a:rPr lang="en-US"/>
              <a:t>: </a:t>
            </a:r>
            <a:r>
              <a:rPr lang="en-US">
                <a:ea typeface="+mn-lt"/>
                <a:cs typeface="+mn-lt"/>
              </a:rPr>
              <a:t>student information needed to register a student for a test, and </a:t>
            </a:r>
            <a:r>
              <a:rPr lang="en-US"/>
              <a:t>assign selected accessibility features and accommodations a student needs to take a test</a:t>
            </a:r>
            <a:endParaRPr lang="en-US">
              <a:cs typeface="Calibri"/>
            </a:endParaRPr>
          </a:p>
          <a:p>
            <a:pPr marL="100330" indent="-100330"/>
            <a:r>
              <a:rPr lang="en-US" b="1"/>
              <a:t>SR/PNP File</a:t>
            </a:r>
            <a:r>
              <a:rPr lang="en-US"/>
              <a:t>: the file containing your student data to be imported to </a:t>
            </a:r>
            <a:r>
              <a:rPr lang="en-US" err="1"/>
              <a:t>PearsonAccess</a:t>
            </a:r>
            <a:r>
              <a:rPr lang="en-US" baseline="30000" err="1"/>
              <a:t>next</a:t>
            </a:r>
            <a:r>
              <a:rPr lang="en-US"/>
              <a:t> </a:t>
            </a:r>
            <a:endParaRPr lang="en-US">
              <a:cs typeface="Calibri"/>
            </a:endParaRPr>
          </a:p>
          <a:p>
            <a:pPr marL="100330" indent="-100330"/>
            <a:r>
              <a:rPr lang="en-US" b="1"/>
              <a:t>Guide to the SR/PNP Process</a:t>
            </a:r>
            <a:r>
              <a:rPr lang="en-US"/>
              <a:t>: the guide posted at </a:t>
            </a:r>
            <a:r>
              <a:rPr lang="en-US" u="sng">
                <a:hlinkClick r:id="rId3"/>
              </a:rPr>
              <a:t>http://mcas.pearsonsupport.com/manuals/</a:t>
            </a:r>
            <a:r>
              <a:rPr lang="en-US"/>
              <a:t> that defines the field names and expected values for the SR/PNP file. </a:t>
            </a:r>
            <a:r>
              <a:rPr lang="en-US" sz="800">
                <a:solidFill>
                  <a:schemeClr val="bg1"/>
                </a:solidFill>
              </a:rPr>
              <a:t>(URL: http://mcas.pearsonsupport.com/manuals/)</a:t>
            </a:r>
            <a:endParaRPr lang="en-US" sz="800">
              <a:solidFill>
                <a:schemeClr val="bg1"/>
              </a:solidFill>
              <a:cs typeface="Calibri"/>
            </a:endParaRPr>
          </a:p>
          <a:p>
            <a:pPr marL="100330" indent="-100330"/>
            <a:endParaRPr lang="en-US">
              <a:cs typeface="Calibri"/>
            </a:endParaRPr>
          </a:p>
        </p:txBody>
      </p:sp>
    </p:spTree>
    <p:extLst>
      <p:ext uri="{BB962C8B-B14F-4D97-AF65-F5344CB8AC3E}">
        <p14:creationId xmlns:p14="http://schemas.microsoft.com/office/powerpoint/2010/main" val="391272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758885"/>
            <a:ext cx="6082034" cy="1196875"/>
          </a:xfrm>
        </p:spPr>
        <p:txBody>
          <a:bodyPr>
            <a:normAutofit fontScale="90000"/>
          </a:bodyPr>
          <a:lstStyle/>
          <a:p>
            <a:r>
              <a:rPr lang="en-US"/>
              <a:t>Overview of the SR/PNP Process</a:t>
            </a:r>
          </a:p>
        </p:txBody>
      </p:sp>
      <p:sp>
        <p:nvSpPr>
          <p:cNvPr id="3" name="Content Placeholder 2"/>
          <p:cNvSpPr>
            <a:spLocks noGrp="1"/>
          </p:cNvSpPr>
          <p:nvPr>
            <p:ph idx="1"/>
          </p:nvPr>
        </p:nvSpPr>
        <p:spPr>
          <a:xfrm>
            <a:off x="905255" y="2091832"/>
            <a:ext cx="8318122" cy="5369243"/>
          </a:xfrm>
        </p:spPr>
        <p:txBody>
          <a:bodyPr vert="horz" lIns="0" tIns="45720" rIns="0" bIns="45720" rtlCol="0" anchor="t">
            <a:normAutofit fontScale="77500" lnSpcReduction="20000"/>
          </a:bodyPr>
          <a:lstStyle/>
          <a:p>
            <a:pPr marL="457200" indent="-457200">
              <a:buFont typeface="+mj-lt"/>
              <a:buAutoNum type="arabicPeriod"/>
            </a:pPr>
            <a:r>
              <a:rPr lang="en-US" sz="2400" dirty="0">
                <a:solidFill>
                  <a:schemeClr val="tx1"/>
                </a:solidFill>
              </a:rPr>
              <a:t>D</a:t>
            </a:r>
            <a:r>
              <a:rPr lang="en-US" sz="2400" dirty="0"/>
              <a:t>ESE posts .CSV files of students in the MCAS folder in school and district </a:t>
            </a:r>
            <a:r>
              <a:rPr lang="en-US" sz="2400" dirty="0" err="1">
                <a:solidFill>
                  <a:schemeClr val="tx1"/>
                </a:solidFill>
              </a:rPr>
              <a:t>DropBoxes</a:t>
            </a:r>
            <a:r>
              <a:rPr lang="en-US" sz="2400" dirty="0">
                <a:solidFill>
                  <a:schemeClr val="tx1"/>
                </a:solidFill>
              </a:rPr>
              <a:t> in the Security Portal</a:t>
            </a:r>
            <a:r>
              <a:rPr lang="en-US" sz="2400" dirty="0"/>
              <a:t>.</a:t>
            </a:r>
          </a:p>
          <a:p>
            <a:pPr marL="457200" lvl="0" indent="-457200">
              <a:buFont typeface="+mj-lt"/>
              <a:buAutoNum type="arabicPeriod"/>
            </a:pPr>
            <a:r>
              <a:rPr lang="en-US" sz="2400" dirty="0"/>
              <a:t>Edit the file.</a:t>
            </a:r>
            <a:endParaRPr lang="en-US" sz="2400" dirty="0">
              <a:cs typeface="Calibri"/>
            </a:endParaRPr>
          </a:p>
          <a:p>
            <a:pPr marL="623570" lvl="2" indent="-200660"/>
            <a:r>
              <a:rPr lang="en-US" sz="2000" dirty="0"/>
              <a:t>Remove students who are not taking the test.</a:t>
            </a:r>
            <a:endParaRPr lang="en-US" sz="2000" dirty="0">
              <a:cs typeface="Calibri"/>
            </a:endParaRPr>
          </a:p>
          <a:p>
            <a:pPr marL="623570" lvl="2" indent="-200660"/>
            <a:r>
              <a:rPr lang="en-US" sz="2000" dirty="0"/>
              <a:t>Add students who should be tested.</a:t>
            </a:r>
            <a:endParaRPr lang="en-US" sz="2000" dirty="0">
              <a:cs typeface="Calibri"/>
            </a:endParaRPr>
          </a:p>
          <a:p>
            <a:pPr marL="623570" lvl="2" indent="-200660"/>
            <a:r>
              <a:rPr lang="en-US" sz="2000" dirty="0"/>
              <a:t>Add or update accessibility features and accommodations when necessary.</a:t>
            </a:r>
            <a:endParaRPr lang="en-US" sz="2000" dirty="0">
              <a:cs typeface="Calibri"/>
            </a:endParaRPr>
          </a:p>
          <a:p>
            <a:pPr marL="457200" indent="-457200">
              <a:buFont typeface="+mj-lt"/>
              <a:buAutoNum type="arabicPeriod"/>
            </a:pPr>
            <a:r>
              <a:rPr lang="en-US" sz="2400" i="1" dirty="0"/>
              <a:t>CBT only: sessions may be created during the initial SR/PNP window, but must be created prior to test administration:</a:t>
            </a:r>
            <a:r>
              <a:rPr lang="en-US" sz="2400" dirty="0"/>
              <a:t> enter session names in column M. View the “Creating Sessions” module and/or the </a:t>
            </a:r>
            <a:r>
              <a:rPr lang="en-US" sz="2400" i="1" dirty="0"/>
              <a:t>Guide to the SR/PNP Process</a:t>
            </a:r>
            <a:r>
              <a:rPr lang="en-US" sz="2400" dirty="0"/>
              <a:t> for more information. </a:t>
            </a:r>
            <a:endParaRPr lang="en-US" sz="2400" dirty="0">
              <a:cs typeface="Calibri"/>
            </a:endParaRPr>
          </a:p>
          <a:p>
            <a:pPr marL="457200" indent="-457200">
              <a:buFont typeface="+mj-lt"/>
              <a:buAutoNum type="arabicPeriod"/>
            </a:pPr>
            <a:r>
              <a:rPr lang="en-US" sz="2400" dirty="0"/>
              <a:t>Import the file into PAN. </a:t>
            </a:r>
            <a:br>
              <a:rPr lang="en-US" sz="2400" dirty="0"/>
            </a:br>
            <a:r>
              <a:rPr lang="en-US" sz="2400" dirty="0"/>
              <a:t>This file will register students for the tests assigned to them, and is the basis for your school’s shipment of test materials for PBT </a:t>
            </a:r>
            <a:r>
              <a:rPr lang="en-US" sz="2400" dirty="0">
                <a:solidFill>
                  <a:schemeClr val="tx1"/>
                </a:solidFill>
              </a:rPr>
              <a:t>and manuals for both CBT and PBT. </a:t>
            </a:r>
            <a:endParaRPr lang="en-US" sz="2400" dirty="0">
              <a:solidFill>
                <a:schemeClr val="tx1"/>
              </a:solidFill>
              <a:ea typeface="+mn-lt"/>
              <a:cs typeface="+mn-lt"/>
            </a:endParaRPr>
          </a:p>
          <a:p>
            <a:pPr marL="623570" lvl="2" indent="-200660">
              <a:buFont typeface="Courier New" panose="020F0502020204030204" pitchFamily="34" charset="0"/>
              <a:buChar char="o"/>
            </a:pPr>
            <a:r>
              <a:rPr lang="en-US" sz="2100" dirty="0">
                <a:ea typeface="+mn-lt"/>
                <a:cs typeface="+mn-lt"/>
              </a:rPr>
              <a:t>Contact your district SIMS contact if you are making updates to student information in the SR/PNP that is different from SIMS. (To find your district SIMS contact, go to </a:t>
            </a:r>
            <a:r>
              <a:rPr lang="en-US" sz="2100" u="sng" dirty="0">
                <a:ea typeface="+mn-lt"/>
                <a:cs typeface="+mn-lt"/>
                <a:hlinkClick r:id="rId3"/>
              </a:rPr>
              <a:t>http://profiles.doe.mass.edu/search/search.aspx?leftNavID=11239</a:t>
            </a:r>
            <a:r>
              <a:rPr lang="en-US" sz="2100" dirty="0">
                <a:ea typeface="+mn-lt"/>
                <a:cs typeface="+mn-lt"/>
              </a:rPr>
              <a:t>, select “SIMS Contact” from the “Function” menu, and click “Get Results”). </a:t>
            </a:r>
            <a:r>
              <a:rPr lang="en-US" sz="500" dirty="0">
                <a:solidFill>
                  <a:schemeClr val="bg1"/>
                </a:solidFill>
                <a:ea typeface="+mn-lt"/>
                <a:cs typeface="+mn-lt"/>
              </a:rPr>
              <a:t>(URL: </a:t>
            </a:r>
            <a:r>
              <a:rPr lang="en-US" sz="500" dirty="0">
                <a:solidFill>
                  <a:schemeClr val="bg1"/>
                </a:solidFill>
              </a:rPr>
              <a:t>http://profiles.doe.mass.edu/search/search.aspx?leftNavID=11239)</a:t>
            </a:r>
            <a:endParaRPr lang="en-US" sz="500" dirty="0">
              <a:solidFill>
                <a:schemeClr val="bg1"/>
              </a:solidFill>
              <a:cs typeface="Calibri"/>
            </a:endParaRPr>
          </a:p>
          <a:p>
            <a:pPr marL="457200" indent="-457200">
              <a:buAutoNum type="arabicPeriod"/>
            </a:pPr>
            <a:r>
              <a:rPr lang="en-US" sz="2400" dirty="0">
                <a:solidFill>
                  <a:schemeClr val="tx1"/>
                </a:solidFill>
                <a:ea typeface="+mn-lt"/>
                <a:cs typeface="+mn-lt"/>
              </a:rPr>
              <a:t>If you only have a few students to add, or if you need to add a student who was not included in the initial SR/PNP file, skip to slide 7 for instructions on using the PAN User Interface for this purpose.</a:t>
            </a:r>
            <a:endParaRPr lang="en-US" sz="2400" dirty="0">
              <a:solidFill>
                <a:schemeClr val="tx1"/>
              </a:solidFill>
              <a:cs typeface="Calibri"/>
            </a:endParaRPr>
          </a:p>
          <a:p>
            <a:pPr marL="623570" lvl="2" indent="-200660"/>
            <a:endParaRPr lang="en-US" sz="2000" dirty="0">
              <a:cs typeface="Calibri"/>
            </a:endParaRPr>
          </a:p>
          <a:p>
            <a:pPr marL="623570" lvl="2" indent="-200660"/>
            <a:endParaRPr lang="en-US" sz="2000" dirty="0">
              <a:cs typeface="Calibri"/>
            </a:endParaRPr>
          </a:p>
          <a:p>
            <a:pPr marL="100330" indent="-100330"/>
            <a:endParaRPr lang="en-US" sz="2400" dirty="0">
              <a:cs typeface="Calibri"/>
            </a:endParaRPr>
          </a:p>
        </p:txBody>
      </p:sp>
    </p:spTree>
    <p:extLst>
      <p:ext uri="{BB962C8B-B14F-4D97-AF65-F5344CB8AC3E}">
        <p14:creationId xmlns:p14="http://schemas.microsoft.com/office/powerpoint/2010/main" val="51771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741632"/>
            <a:ext cx="5983099" cy="1196875"/>
          </a:xfrm>
        </p:spPr>
        <p:txBody>
          <a:bodyPr>
            <a:normAutofit fontScale="90000"/>
          </a:bodyPr>
          <a:lstStyle/>
          <a:p>
            <a:r>
              <a:rPr lang="en-US"/>
              <a:t>Preparing your SR/PNP File for Import</a:t>
            </a:r>
          </a:p>
        </p:txBody>
      </p:sp>
      <p:sp>
        <p:nvSpPr>
          <p:cNvPr id="3" name="Content Placeholder 2"/>
          <p:cNvSpPr>
            <a:spLocks noGrp="1"/>
          </p:cNvSpPr>
          <p:nvPr>
            <p:ph idx="1"/>
          </p:nvPr>
        </p:nvSpPr>
        <p:spPr>
          <a:xfrm>
            <a:off x="905255" y="1938507"/>
            <a:ext cx="8268725" cy="4803643"/>
          </a:xfrm>
        </p:spPr>
        <p:txBody>
          <a:bodyPr vert="horz" lIns="0" tIns="45720" rIns="0" bIns="45720" rtlCol="0" anchor="t">
            <a:noAutofit/>
          </a:bodyPr>
          <a:lstStyle/>
          <a:p>
            <a:pPr marL="100330" indent="-100330">
              <a:spcBef>
                <a:spcPts val="0"/>
              </a:spcBef>
              <a:spcAft>
                <a:spcPts val="0"/>
              </a:spcAft>
            </a:pPr>
            <a:r>
              <a:rPr lang="en-US" sz="1800" dirty="0">
                <a:solidFill>
                  <a:schemeClr val="tx1"/>
                </a:solidFill>
              </a:rPr>
              <a:t>Please see the SR/PNP module for a video demonstration of the steps below. </a:t>
            </a:r>
            <a:endParaRPr lang="en-US" sz="1800" dirty="0">
              <a:solidFill>
                <a:schemeClr val="tx1"/>
              </a:solidFill>
              <a:cs typeface="Calibri"/>
            </a:endParaRPr>
          </a:p>
          <a:p>
            <a:pPr marL="100330" indent="-100330">
              <a:spcBef>
                <a:spcPts val="0"/>
              </a:spcBef>
              <a:spcAft>
                <a:spcPts val="0"/>
              </a:spcAft>
            </a:pPr>
            <a:endParaRPr lang="en-US" sz="1800" dirty="0">
              <a:solidFill>
                <a:schemeClr val="tx1"/>
              </a:solidFill>
              <a:cs typeface="Calibri"/>
            </a:endParaRPr>
          </a:p>
          <a:p>
            <a:pPr marL="100330" indent="-100330">
              <a:spcBef>
                <a:spcPts val="0"/>
              </a:spcBef>
              <a:spcAft>
                <a:spcPts val="0"/>
              </a:spcAft>
            </a:pPr>
            <a:r>
              <a:rPr lang="en-US" sz="1800" dirty="0">
                <a:solidFill>
                  <a:schemeClr val="tx1"/>
                </a:solidFill>
              </a:rPr>
              <a:t>Schools should reference the </a:t>
            </a:r>
            <a:r>
              <a:rPr lang="en-US" sz="1800" i="1" dirty="0">
                <a:solidFill>
                  <a:schemeClr val="tx1"/>
                </a:solidFill>
              </a:rPr>
              <a:t>Guide to the SR/PNP Process</a:t>
            </a:r>
            <a:r>
              <a:rPr lang="en-US" sz="1800" dirty="0">
                <a:solidFill>
                  <a:schemeClr val="tx1"/>
                </a:solidFill>
              </a:rPr>
              <a:t> while completing this process. </a:t>
            </a:r>
            <a:endParaRPr lang="en-US" sz="1800" dirty="0">
              <a:solidFill>
                <a:schemeClr val="tx1"/>
              </a:solidFill>
              <a:cs typeface="Calibri"/>
            </a:endParaRPr>
          </a:p>
          <a:p>
            <a:pPr marL="457200" indent="-457200">
              <a:buFont typeface="+mj-lt"/>
              <a:buAutoNum type="arabicPeriod"/>
            </a:pPr>
            <a:r>
              <a:rPr lang="en-US" sz="1800" dirty="0">
                <a:solidFill>
                  <a:schemeClr val="tx1"/>
                </a:solidFill>
              </a:rPr>
              <a:t>Open the .CSV file you downloaded from the MCAS </a:t>
            </a:r>
            <a:r>
              <a:rPr lang="en-US" sz="1800" dirty="0" err="1">
                <a:solidFill>
                  <a:schemeClr val="tx1"/>
                </a:solidFill>
              </a:rPr>
              <a:t>DropBox</a:t>
            </a:r>
            <a:r>
              <a:rPr lang="en-US" sz="1800" dirty="0">
                <a:solidFill>
                  <a:schemeClr val="tx1"/>
                </a:solidFill>
              </a:rPr>
              <a:t>. </a:t>
            </a:r>
          </a:p>
          <a:p>
            <a:pPr marL="457200" indent="-457200">
              <a:buFont typeface="+mj-lt"/>
              <a:buAutoNum type="arabicPeriod"/>
            </a:pPr>
            <a:r>
              <a:rPr lang="en-US" sz="1800" dirty="0">
                <a:solidFill>
                  <a:schemeClr val="tx1"/>
                </a:solidFill>
              </a:rPr>
              <a:t>Review the .CSV file and remove any students not participating in that test administration by deleting the entire row that corresponds to that student. </a:t>
            </a:r>
            <a:endParaRPr lang="en-US" sz="1800" dirty="0">
              <a:solidFill>
                <a:schemeClr val="tx1"/>
              </a:solidFill>
              <a:cs typeface="Calibri"/>
            </a:endParaRPr>
          </a:p>
          <a:p>
            <a:pPr marL="457200" indent="-457200">
              <a:buFont typeface="+mj-lt"/>
              <a:buAutoNum type="arabicPeriod"/>
            </a:pPr>
            <a:r>
              <a:rPr lang="en-US" sz="1800" dirty="0">
                <a:solidFill>
                  <a:schemeClr val="tx1"/>
                </a:solidFill>
              </a:rPr>
              <a:t>If you need to add a student to the file -- for example, if you have a student who moved in around the same time that the SR/PNP window opened -- you will need to add a row in the file for the student. You will need to add the student data in that row using the expected values from the </a:t>
            </a:r>
            <a:r>
              <a:rPr lang="en-US" sz="1800" i="1" dirty="0">
                <a:solidFill>
                  <a:schemeClr val="tx1"/>
                </a:solidFill>
              </a:rPr>
              <a:t>Guide to the SR/PNP Process</a:t>
            </a:r>
            <a:r>
              <a:rPr lang="en-US" sz="1800" dirty="0">
                <a:solidFill>
                  <a:schemeClr val="tx1"/>
                </a:solidFill>
              </a:rPr>
              <a:t>. </a:t>
            </a:r>
            <a:endParaRPr lang="en-US" sz="1800" dirty="0">
              <a:solidFill>
                <a:schemeClr val="tx1"/>
              </a:solidFill>
              <a:cs typeface="Calibri"/>
            </a:endParaRPr>
          </a:p>
          <a:p>
            <a:pPr marL="457200" indent="-457200">
              <a:buFont typeface="+mj-lt"/>
              <a:buAutoNum type="arabicPeriod"/>
            </a:pPr>
            <a:r>
              <a:rPr lang="en-US" sz="1800" dirty="0">
                <a:solidFill>
                  <a:schemeClr val="tx1"/>
                </a:solidFill>
              </a:rPr>
              <a:t>If you need to add or update selected accessibility features and accommodations, again use the expected values to make the updates. </a:t>
            </a:r>
            <a:endParaRPr lang="en-US" sz="1800" dirty="0">
              <a:solidFill>
                <a:schemeClr val="tx1"/>
              </a:solidFill>
              <a:cs typeface="Calibri"/>
            </a:endParaRPr>
          </a:p>
          <a:p>
            <a:pPr marL="457200" indent="-457200">
              <a:buFont typeface="+mj-lt"/>
              <a:buAutoNum type="arabicPeriod"/>
            </a:pPr>
            <a:r>
              <a:rPr lang="en-US" sz="1800" dirty="0">
                <a:solidFill>
                  <a:schemeClr val="tx1"/>
                </a:solidFill>
              </a:rPr>
              <a:t>Once all the fields in the file have been updated, save the file as a .CSV file. Since this is a .CSV file, you will be prompted “Some features in your workbook might be lost if you save as CSV (Comma Delimited). Do you want to keep using that format?” Select Yes to continue. </a:t>
            </a:r>
            <a:endParaRPr lang="en-US" sz="1800" strike="sngStrike" dirty="0">
              <a:solidFill>
                <a:srgbClr val="00B0F0"/>
              </a:solidFill>
            </a:endParaRPr>
          </a:p>
        </p:txBody>
      </p:sp>
    </p:spTree>
    <p:extLst>
      <p:ext uri="{BB962C8B-B14F-4D97-AF65-F5344CB8AC3E}">
        <p14:creationId xmlns:p14="http://schemas.microsoft.com/office/powerpoint/2010/main" val="282247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SR/PNP File Import</a:t>
            </a:r>
          </a:p>
        </p:txBody>
      </p:sp>
      <p:sp>
        <p:nvSpPr>
          <p:cNvPr id="3" name="Content Placeholder 2"/>
          <p:cNvSpPr>
            <a:spLocks noGrp="1"/>
          </p:cNvSpPr>
          <p:nvPr>
            <p:ph idx="1"/>
          </p:nvPr>
        </p:nvSpPr>
        <p:spPr/>
        <p:txBody>
          <a:bodyPr vert="horz" lIns="0" tIns="45720" rIns="0" bIns="45720" rtlCol="0" anchor="t">
            <a:normAutofit fontScale="85000" lnSpcReduction="20000"/>
          </a:bodyPr>
          <a:lstStyle/>
          <a:p>
            <a:pPr marL="100330" indent="-100330"/>
            <a:r>
              <a:rPr lang="en-US" sz="2600">
                <a:solidFill>
                  <a:schemeClr val="tx1"/>
                </a:solidFill>
                <a:ea typeface="+mn-lt"/>
                <a:cs typeface="+mn-lt"/>
              </a:rPr>
              <a:t>Please see the SR/PNP module for a video demonstration of the steps below. </a:t>
            </a:r>
            <a:endParaRPr lang="en-US" sz="2600">
              <a:solidFill>
                <a:schemeClr val="tx1"/>
              </a:solidFill>
              <a:cs typeface="Calibri"/>
            </a:endParaRPr>
          </a:p>
          <a:p>
            <a:pPr marL="100330" indent="-100330"/>
            <a:r>
              <a:rPr lang="en-US" sz="2400">
                <a:solidFill>
                  <a:schemeClr val="tx1"/>
                </a:solidFill>
              </a:rPr>
              <a:t>Below are the steps to import the file into </a:t>
            </a:r>
            <a:r>
              <a:rPr lang="en-US" sz="2400" err="1">
                <a:solidFill>
                  <a:schemeClr val="tx1"/>
                </a:solidFill>
              </a:rPr>
              <a:t>PearsonAccess</a:t>
            </a:r>
            <a:r>
              <a:rPr lang="en-US" sz="2400" baseline="30000" err="1">
                <a:solidFill>
                  <a:schemeClr val="tx1"/>
                </a:solidFill>
              </a:rPr>
              <a:t>next</a:t>
            </a:r>
            <a:r>
              <a:rPr lang="en-US" sz="2400">
                <a:solidFill>
                  <a:schemeClr val="tx1"/>
                </a:solidFill>
              </a:rPr>
              <a:t>. If you only have a few students to add, or if you have a student who was not included in the initial SR/PNP file, skip to the next slide. </a:t>
            </a:r>
            <a:endParaRPr lang="en-US" sz="2400">
              <a:solidFill>
                <a:schemeClr val="tx1"/>
              </a:solidFill>
              <a:cs typeface="Calibri"/>
            </a:endParaRPr>
          </a:p>
          <a:p>
            <a:pPr marL="457200" indent="-457200">
              <a:buFont typeface="+mj-lt"/>
              <a:buAutoNum type="arabicPeriod"/>
            </a:pPr>
            <a:r>
              <a:rPr lang="en-US" sz="2400">
                <a:solidFill>
                  <a:schemeClr val="tx1"/>
                </a:solidFill>
              </a:rPr>
              <a:t>First, log into </a:t>
            </a:r>
            <a:r>
              <a:rPr lang="en-US" sz="2400" err="1">
                <a:solidFill>
                  <a:schemeClr val="tx1"/>
                </a:solidFill>
              </a:rPr>
              <a:t>PearsonAccess</a:t>
            </a:r>
            <a:r>
              <a:rPr lang="en-US" sz="2400" baseline="30000" err="1">
                <a:solidFill>
                  <a:schemeClr val="tx1"/>
                </a:solidFill>
              </a:rPr>
              <a:t>next</a:t>
            </a:r>
            <a:r>
              <a:rPr lang="en-US" sz="2400">
                <a:solidFill>
                  <a:schemeClr val="tx1"/>
                </a:solidFill>
              </a:rPr>
              <a:t>. If you have trouble logging in, you may call the Service Center at 800-737-5103.</a:t>
            </a:r>
            <a:endParaRPr lang="en-US" sz="2400">
              <a:solidFill>
                <a:schemeClr val="tx1"/>
              </a:solidFill>
              <a:cs typeface="Calibri"/>
            </a:endParaRPr>
          </a:p>
          <a:p>
            <a:pPr marL="457200" indent="-457200">
              <a:buFont typeface="+mj-lt"/>
              <a:buAutoNum type="arabicPeriod"/>
            </a:pPr>
            <a:r>
              <a:rPr lang="en-US" sz="2400">
                <a:solidFill>
                  <a:schemeClr val="tx1"/>
                </a:solidFill>
              </a:rPr>
              <a:t>Then, select the appropriate test administration for the file you’re importing. Go to </a:t>
            </a:r>
            <a:r>
              <a:rPr lang="en-US" sz="2400" b="1">
                <a:solidFill>
                  <a:schemeClr val="tx1"/>
                </a:solidFill>
              </a:rPr>
              <a:t>Setup</a:t>
            </a:r>
            <a:r>
              <a:rPr lang="en-US" sz="2400">
                <a:solidFill>
                  <a:schemeClr val="tx1"/>
                </a:solidFill>
              </a:rPr>
              <a:t> and then </a:t>
            </a:r>
            <a:r>
              <a:rPr lang="en-US" sz="2400" b="1">
                <a:solidFill>
                  <a:schemeClr val="tx1"/>
                </a:solidFill>
              </a:rPr>
              <a:t>Import/Export Data</a:t>
            </a:r>
            <a:r>
              <a:rPr lang="en-US" sz="2400">
                <a:solidFill>
                  <a:schemeClr val="tx1"/>
                </a:solidFill>
              </a:rPr>
              <a:t>. Click </a:t>
            </a:r>
            <a:r>
              <a:rPr lang="en-US" sz="2400" b="1">
                <a:solidFill>
                  <a:schemeClr val="tx1"/>
                </a:solidFill>
              </a:rPr>
              <a:t>Select Tasks</a:t>
            </a:r>
            <a:r>
              <a:rPr lang="en-US" sz="2400">
                <a:solidFill>
                  <a:schemeClr val="tx1"/>
                </a:solidFill>
              </a:rPr>
              <a:t>, check </a:t>
            </a:r>
            <a:r>
              <a:rPr lang="en-US" sz="2400" b="1">
                <a:solidFill>
                  <a:schemeClr val="tx1"/>
                </a:solidFill>
              </a:rPr>
              <a:t>Import/Export Data</a:t>
            </a:r>
            <a:r>
              <a:rPr lang="en-US" sz="2400">
                <a:solidFill>
                  <a:schemeClr val="tx1"/>
                </a:solidFill>
              </a:rPr>
              <a:t>, and then click </a:t>
            </a:r>
            <a:r>
              <a:rPr lang="en-US" sz="2400" b="1">
                <a:solidFill>
                  <a:schemeClr val="tx1"/>
                </a:solidFill>
              </a:rPr>
              <a:t>Start</a:t>
            </a:r>
            <a:r>
              <a:rPr lang="en-US" sz="2400">
                <a:solidFill>
                  <a:schemeClr val="tx1"/>
                </a:solidFill>
              </a:rPr>
              <a:t>. In the </a:t>
            </a:r>
            <a:r>
              <a:rPr lang="en-US" sz="2400" b="1">
                <a:solidFill>
                  <a:schemeClr val="tx1"/>
                </a:solidFill>
              </a:rPr>
              <a:t>Type </a:t>
            </a:r>
            <a:r>
              <a:rPr lang="en-US" sz="2400">
                <a:solidFill>
                  <a:schemeClr val="tx1"/>
                </a:solidFill>
              </a:rPr>
              <a:t>dropdown, select </a:t>
            </a:r>
            <a:r>
              <a:rPr lang="en-US" sz="2400" b="1">
                <a:solidFill>
                  <a:schemeClr val="tx1"/>
                </a:solidFill>
              </a:rPr>
              <a:t>Student Registration Import</a:t>
            </a:r>
            <a:r>
              <a:rPr lang="en-US" sz="2400">
                <a:solidFill>
                  <a:schemeClr val="tx1"/>
                </a:solidFill>
              </a:rPr>
              <a:t>. Click </a:t>
            </a:r>
            <a:r>
              <a:rPr lang="en-US" sz="2400" b="1">
                <a:solidFill>
                  <a:schemeClr val="tx1"/>
                </a:solidFill>
              </a:rPr>
              <a:t>Choose File</a:t>
            </a:r>
            <a:r>
              <a:rPr lang="en-US" sz="2400">
                <a:solidFill>
                  <a:schemeClr val="tx1"/>
                </a:solidFill>
              </a:rPr>
              <a:t> and locate the .CSV file you just saved. Click </a:t>
            </a:r>
            <a:r>
              <a:rPr lang="en-US" sz="2400" b="1">
                <a:solidFill>
                  <a:schemeClr val="tx1"/>
                </a:solidFill>
              </a:rPr>
              <a:t>Open</a:t>
            </a:r>
            <a:r>
              <a:rPr lang="en-US" sz="2400">
                <a:solidFill>
                  <a:schemeClr val="tx1"/>
                </a:solidFill>
              </a:rPr>
              <a:t>. Then click </a:t>
            </a:r>
            <a:r>
              <a:rPr lang="en-US" sz="2400" b="1">
                <a:solidFill>
                  <a:schemeClr val="tx1"/>
                </a:solidFill>
              </a:rPr>
              <a:t>Process</a:t>
            </a:r>
            <a:r>
              <a:rPr lang="en-US" sz="2400">
                <a:solidFill>
                  <a:schemeClr val="tx1"/>
                </a:solidFill>
              </a:rPr>
              <a:t>.</a:t>
            </a:r>
            <a:endParaRPr lang="en-US" sz="2400">
              <a:solidFill>
                <a:schemeClr val="tx1"/>
              </a:solidFill>
              <a:cs typeface="Calibri"/>
            </a:endParaRPr>
          </a:p>
          <a:p>
            <a:pPr marL="457200" indent="-457200">
              <a:buFont typeface="+mj-lt"/>
              <a:buAutoNum type="arabicPeriod"/>
            </a:pPr>
            <a:r>
              <a:rPr lang="en-US" sz="2400">
                <a:solidFill>
                  <a:schemeClr val="tx1"/>
                </a:solidFill>
              </a:rPr>
              <a:t>Refresh the screen while the file is importing. </a:t>
            </a:r>
            <a:endParaRPr lang="en-US" sz="2400">
              <a:solidFill>
                <a:schemeClr val="tx1"/>
              </a:solidFill>
              <a:cs typeface="Calibri"/>
            </a:endParaRPr>
          </a:p>
          <a:p>
            <a:pPr marL="457200" indent="-457200">
              <a:buFont typeface="+mj-lt"/>
              <a:buAutoNum type="arabicPeriod"/>
            </a:pPr>
            <a:r>
              <a:rPr lang="en-US" sz="2400">
                <a:solidFill>
                  <a:schemeClr val="tx1"/>
                </a:solidFill>
              </a:rPr>
              <a:t>When the file has finished importing, you will see if it was able to upload and if there were any errors. </a:t>
            </a:r>
            <a:endParaRPr lang="en-US" strike="sngStrike">
              <a:solidFill>
                <a:schemeClr val="tx1"/>
              </a:solidFill>
            </a:endParaRPr>
          </a:p>
        </p:txBody>
      </p:sp>
    </p:spTree>
    <p:extLst>
      <p:ext uri="{BB962C8B-B14F-4D97-AF65-F5344CB8AC3E}">
        <p14:creationId xmlns:p14="http://schemas.microsoft.com/office/powerpoint/2010/main" val="242843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894957"/>
            <a:ext cx="7065551" cy="1196875"/>
          </a:xfrm>
        </p:spPr>
        <p:txBody>
          <a:bodyPr>
            <a:normAutofit fontScale="90000"/>
          </a:bodyPr>
          <a:lstStyle/>
          <a:p>
            <a:r>
              <a:rPr lang="en-US"/>
              <a:t>Using the User Interface to Add Students or Update Student Data in </a:t>
            </a:r>
            <a:r>
              <a:rPr lang="en-US" err="1"/>
              <a:t>PearsonAccess</a:t>
            </a:r>
            <a:r>
              <a:rPr lang="en-US" baseline="30000" err="1"/>
              <a:t>next</a:t>
            </a:r>
            <a:endParaRPr lang="en-US" baseline="30000"/>
          </a:p>
        </p:txBody>
      </p:sp>
      <p:sp>
        <p:nvSpPr>
          <p:cNvPr id="3" name="Content Placeholder 2"/>
          <p:cNvSpPr>
            <a:spLocks noGrp="1"/>
          </p:cNvSpPr>
          <p:nvPr>
            <p:ph idx="1"/>
          </p:nvPr>
        </p:nvSpPr>
        <p:spPr/>
        <p:txBody>
          <a:bodyPr vert="horz" lIns="0" tIns="45720" rIns="0" bIns="45720" rtlCol="0" anchor="t">
            <a:normAutofit fontScale="92500" lnSpcReduction="10000"/>
          </a:bodyPr>
          <a:lstStyle/>
          <a:p>
            <a:pPr marL="100330" indent="-100330"/>
            <a:r>
              <a:rPr lang="en-US" sz="2400">
                <a:solidFill>
                  <a:schemeClr val="tx1"/>
                </a:solidFill>
                <a:ea typeface="+mn-lt"/>
                <a:cs typeface="+mn-lt"/>
              </a:rPr>
              <a:t>Please see the SR/PNP module for a video demonstration of the steps below. </a:t>
            </a:r>
            <a:endParaRPr lang="en-US" sz="2400">
              <a:solidFill>
                <a:schemeClr val="tx1"/>
              </a:solidFill>
              <a:cs typeface="Calibri"/>
            </a:endParaRPr>
          </a:p>
          <a:p>
            <a:pPr marL="100330" indent="-100330"/>
            <a:r>
              <a:rPr lang="en-US" sz="2400">
                <a:solidFill>
                  <a:schemeClr val="tx1"/>
                </a:solidFill>
              </a:rPr>
              <a:t>If you only have a few students to add, or if you have a student who was not included in the initial SR/PNP file, you can follow the steps below to use the </a:t>
            </a:r>
            <a:r>
              <a:rPr lang="en-US" sz="2400" err="1">
                <a:solidFill>
                  <a:schemeClr val="tx1"/>
                </a:solidFill>
              </a:rPr>
              <a:t>PearsonAccess</a:t>
            </a:r>
            <a:r>
              <a:rPr lang="en-US" sz="2400" baseline="30000" err="1">
                <a:solidFill>
                  <a:schemeClr val="tx1"/>
                </a:solidFill>
              </a:rPr>
              <a:t>next</a:t>
            </a:r>
            <a:r>
              <a:rPr lang="en-US" sz="2400">
                <a:solidFill>
                  <a:schemeClr val="tx1"/>
                </a:solidFill>
              </a:rPr>
              <a:t> User Interface. </a:t>
            </a:r>
            <a:endParaRPr lang="en-US" sz="2400">
              <a:solidFill>
                <a:schemeClr val="tx1"/>
              </a:solidFill>
              <a:cs typeface="Calibri"/>
            </a:endParaRPr>
          </a:p>
          <a:p>
            <a:pPr marL="457200" indent="-457200">
              <a:buFont typeface="+mj-lt"/>
              <a:buAutoNum type="arabicPeriod"/>
            </a:pPr>
            <a:r>
              <a:rPr lang="en-US" sz="2400">
                <a:solidFill>
                  <a:schemeClr val="tx1"/>
                </a:solidFill>
              </a:rPr>
              <a:t>Click </a:t>
            </a:r>
            <a:r>
              <a:rPr lang="en-US" sz="2400" b="1">
                <a:solidFill>
                  <a:schemeClr val="tx1"/>
                </a:solidFill>
              </a:rPr>
              <a:t>Setup</a:t>
            </a:r>
            <a:r>
              <a:rPr lang="en-US" sz="2400">
                <a:solidFill>
                  <a:schemeClr val="tx1"/>
                </a:solidFill>
              </a:rPr>
              <a:t> and then click </a:t>
            </a:r>
            <a:r>
              <a:rPr lang="en-US" sz="2400" b="1">
                <a:solidFill>
                  <a:schemeClr val="tx1"/>
                </a:solidFill>
              </a:rPr>
              <a:t>Students</a:t>
            </a:r>
            <a:r>
              <a:rPr lang="en-US" sz="2400">
                <a:solidFill>
                  <a:schemeClr val="tx1"/>
                </a:solidFill>
              </a:rPr>
              <a:t>. Go to </a:t>
            </a:r>
            <a:r>
              <a:rPr lang="en-US" sz="2400" b="1">
                <a:solidFill>
                  <a:schemeClr val="tx1"/>
                </a:solidFill>
              </a:rPr>
              <a:t>Select Tasks,</a:t>
            </a:r>
            <a:r>
              <a:rPr lang="en-US" sz="2400">
                <a:solidFill>
                  <a:schemeClr val="tx1"/>
                </a:solidFill>
              </a:rPr>
              <a:t> and then select </a:t>
            </a:r>
            <a:r>
              <a:rPr lang="en-US" sz="2400" b="1">
                <a:solidFill>
                  <a:schemeClr val="tx1"/>
                </a:solidFill>
              </a:rPr>
              <a:t>Create/Edit Students</a:t>
            </a:r>
            <a:r>
              <a:rPr lang="en-US" sz="2400">
                <a:solidFill>
                  <a:schemeClr val="tx1"/>
                </a:solidFill>
              </a:rPr>
              <a:t> and all of the Registration tasks.</a:t>
            </a:r>
            <a:endParaRPr lang="en-US" sz="2400">
              <a:solidFill>
                <a:schemeClr val="tx1"/>
              </a:solidFill>
              <a:cs typeface="Calibri"/>
            </a:endParaRPr>
          </a:p>
          <a:p>
            <a:pPr marL="457200" indent="-457200">
              <a:buFont typeface="+mj-lt"/>
              <a:buAutoNum type="arabicPeriod"/>
            </a:pPr>
            <a:r>
              <a:rPr lang="en-US" sz="2400">
                <a:solidFill>
                  <a:schemeClr val="tx1"/>
                </a:solidFill>
              </a:rPr>
              <a:t>Fill out all the fields on the </a:t>
            </a:r>
            <a:r>
              <a:rPr lang="en-US" sz="2400" b="1">
                <a:solidFill>
                  <a:schemeClr val="tx1"/>
                </a:solidFill>
              </a:rPr>
              <a:t>Create/Edit Students</a:t>
            </a:r>
            <a:r>
              <a:rPr lang="en-US" sz="2400">
                <a:solidFill>
                  <a:schemeClr val="tx1"/>
                </a:solidFill>
              </a:rPr>
              <a:t> page and then click </a:t>
            </a:r>
            <a:r>
              <a:rPr lang="en-US" sz="2400" b="1">
                <a:solidFill>
                  <a:schemeClr val="tx1"/>
                </a:solidFill>
              </a:rPr>
              <a:t>Save</a:t>
            </a:r>
            <a:r>
              <a:rPr lang="en-US" sz="2400">
                <a:solidFill>
                  <a:schemeClr val="tx1"/>
                </a:solidFill>
              </a:rPr>
              <a:t>. Then click the </a:t>
            </a:r>
            <a:r>
              <a:rPr lang="en-US" sz="2400" b="1">
                <a:solidFill>
                  <a:schemeClr val="tx1"/>
                </a:solidFill>
              </a:rPr>
              <a:t>Register Students</a:t>
            </a:r>
            <a:r>
              <a:rPr lang="en-US" sz="2400">
                <a:solidFill>
                  <a:schemeClr val="tx1"/>
                </a:solidFill>
              </a:rPr>
              <a:t> tab. Check the box next to </a:t>
            </a:r>
            <a:r>
              <a:rPr lang="en-US" sz="2400" b="1">
                <a:solidFill>
                  <a:schemeClr val="tx1"/>
                </a:solidFill>
              </a:rPr>
              <a:t>Registered</a:t>
            </a:r>
            <a:r>
              <a:rPr lang="en-US" sz="2400">
                <a:solidFill>
                  <a:schemeClr val="tx1"/>
                </a:solidFill>
              </a:rPr>
              <a:t> and select the student’s testing grade and click </a:t>
            </a:r>
            <a:r>
              <a:rPr lang="en-US" sz="2400" b="1">
                <a:solidFill>
                  <a:schemeClr val="tx1"/>
                </a:solidFill>
              </a:rPr>
              <a:t>Save</a:t>
            </a:r>
            <a:r>
              <a:rPr lang="en-US" sz="2400">
                <a:solidFill>
                  <a:schemeClr val="tx1"/>
                </a:solidFill>
              </a:rPr>
              <a:t>. Go to the </a:t>
            </a:r>
            <a:r>
              <a:rPr lang="en-US" sz="2400" b="1">
                <a:solidFill>
                  <a:schemeClr val="tx1"/>
                </a:solidFill>
              </a:rPr>
              <a:t>Manage Student Tests</a:t>
            </a:r>
            <a:r>
              <a:rPr lang="en-US" sz="2400">
                <a:solidFill>
                  <a:schemeClr val="tx1"/>
                </a:solidFill>
              </a:rPr>
              <a:t> tab. Fill out the required fields on this page, and then select the necessary PNP options. Click </a:t>
            </a:r>
            <a:r>
              <a:rPr lang="en-US" sz="2400" b="1">
                <a:solidFill>
                  <a:schemeClr val="tx1"/>
                </a:solidFill>
              </a:rPr>
              <a:t>Create</a:t>
            </a:r>
            <a:r>
              <a:rPr lang="en-US" sz="2400">
                <a:solidFill>
                  <a:schemeClr val="tx1"/>
                </a:solidFill>
              </a:rPr>
              <a:t> and then click </a:t>
            </a:r>
            <a:r>
              <a:rPr lang="en-US" sz="2400" b="1">
                <a:solidFill>
                  <a:schemeClr val="tx1"/>
                </a:solidFill>
              </a:rPr>
              <a:t>Exit Tasks</a:t>
            </a:r>
            <a:r>
              <a:rPr lang="en-US" sz="2400">
                <a:solidFill>
                  <a:schemeClr val="tx1"/>
                </a:solidFill>
              </a:rPr>
              <a:t>.</a:t>
            </a:r>
            <a:endParaRPr lang="en-US">
              <a:solidFill>
                <a:schemeClr val="tx1"/>
              </a:solidFill>
            </a:endParaRPr>
          </a:p>
          <a:p>
            <a:pPr marL="100330" indent="-100330"/>
            <a:endParaRPr lang="en-US">
              <a:cs typeface="Calibri"/>
            </a:endParaRPr>
          </a:p>
          <a:p>
            <a:pPr marL="100330" indent="-100330"/>
            <a:endParaRPr lang="en-US">
              <a:cs typeface="Calibri"/>
            </a:endParaRPr>
          </a:p>
        </p:txBody>
      </p:sp>
    </p:spTree>
    <p:extLst>
      <p:ext uri="{BB962C8B-B14F-4D97-AF65-F5344CB8AC3E}">
        <p14:creationId xmlns:p14="http://schemas.microsoft.com/office/powerpoint/2010/main" val="237847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graphicFrame>
        <p:nvGraphicFramePr>
          <p:cNvPr id="4" name="Content Placeholder 3">
            <a:extLst>
              <a:ext uri="{FF2B5EF4-FFF2-40B4-BE49-F238E27FC236}">
                <a16:creationId xmlns:a16="http://schemas.microsoft.com/office/drawing/2014/main" id="{8B17AEDF-82C0-4E57-B98E-CB1EFD869FED}"/>
              </a:ext>
            </a:extLst>
          </p:cNvPr>
          <p:cNvGraphicFramePr>
            <a:graphicFrameLocks noGrp="1"/>
          </p:cNvGraphicFramePr>
          <p:nvPr>
            <p:ph idx="1"/>
            <p:extLst>
              <p:ext uri="{D42A27DB-BD31-4B8C-83A1-F6EECF244321}">
                <p14:modId xmlns:p14="http://schemas.microsoft.com/office/powerpoint/2010/main" val="683410685"/>
              </p:ext>
            </p:extLst>
          </p:nvPr>
        </p:nvGraphicFramePr>
        <p:xfrm>
          <a:off x="758952" y="2343386"/>
          <a:ext cx="8703100" cy="3948544"/>
        </p:xfrm>
        <a:graphic>
          <a:graphicData uri="http://schemas.openxmlformats.org/drawingml/2006/table">
            <a:tbl>
              <a:tblPr firstRow="1" firstCol="1" bandRow="1">
                <a:tableStyleId>{5C22544A-7EE6-4342-B048-85BDC9FD1C3A}</a:tableStyleId>
              </a:tblPr>
              <a:tblGrid>
                <a:gridCol w="4402258">
                  <a:extLst>
                    <a:ext uri="{9D8B030D-6E8A-4147-A177-3AD203B41FA5}">
                      <a16:colId xmlns:a16="http://schemas.microsoft.com/office/drawing/2014/main" val="815261397"/>
                    </a:ext>
                  </a:extLst>
                </a:gridCol>
                <a:gridCol w="4300842">
                  <a:extLst>
                    <a:ext uri="{9D8B030D-6E8A-4147-A177-3AD203B41FA5}">
                      <a16:colId xmlns:a16="http://schemas.microsoft.com/office/drawing/2014/main" val="1769863336"/>
                    </a:ext>
                  </a:extLst>
                </a:gridCol>
              </a:tblGrid>
              <a:tr h="369086">
                <a:tc>
                  <a:txBody>
                    <a:bodyPr/>
                    <a:lstStyle/>
                    <a:p>
                      <a:pPr marL="0" marR="0">
                        <a:spcBef>
                          <a:spcPts val="0"/>
                        </a:spcBef>
                        <a:spcAft>
                          <a:spcPts val="0"/>
                        </a:spcAft>
                      </a:pPr>
                      <a:r>
                        <a:rPr lang="en-US" sz="1800">
                          <a:effectLst/>
                        </a:rPr>
                        <a:t>Resource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tc>
                  <a:txBody>
                    <a:bodyPr/>
                    <a:lstStyle/>
                    <a:p>
                      <a:pPr marL="0" marR="0">
                        <a:spcBef>
                          <a:spcPts val="0"/>
                        </a:spcBef>
                        <a:spcAft>
                          <a:spcPts val="0"/>
                        </a:spcAft>
                      </a:pPr>
                      <a:r>
                        <a:rPr lang="en-US" sz="1800">
                          <a:effectLst/>
                        </a:rPr>
                        <a:t>Web Address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extLst>
                  <a:ext uri="{0D108BD9-81ED-4DB2-BD59-A6C34878D82A}">
                    <a16:rowId xmlns:a16="http://schemas.microsoft.com/office/drawing/2014/main" val="4028208710"/>
                  </a:ext>
                </a:extLst>
              </a:tr>
              <a:tr h="738169">
                <a:tc>
                  <a:txBody>
                    <a:bodyPr/>
                    <a:lstStyle/>
                    <a:p>
                      <a:pPr marL="0" marR="0">
                        <a:spcBef>
                          <a:spcPts val="0"/>
                        </a:spcBef>
                        <a:spcAft>
                          <a:spcPts val="0"/>
                        </a:spcAft>
                      </a:pPr>
                      <a:r>
                        <a:rPr lang="en-US" sz="1800">
                          <a:effectLst/>
                        </a:rPr>
                        <a:t>Guide to the SR/PNP Process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tc>
                  <a:txBody>
                    <a:bodyPr/>
                    <a:lstStyle/>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hlinkClick r:id="rId3"/>
                        </a:rPr>
                        <a:t>http://mcas.pearsonsupport.com/manuals/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a:solidFill>
                            <a:schemeClr val="accent2">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(URL: </a:t>
                      </a:r>
                      <a:r>
                        <a:rPr lang="en-US" sz="800">
                          <a:solidFill>
                            <a:schemeClr val="accent2">
                              <a:lumMod val="20000"/>
                              <a:lumOff val="80000"/>
                            </a:schemeClr>
                          </a:solidFill>
                          <a:hlinkClick r:id="rId3">
                            <a:extLst>
                              <a:ext uri="{A12FA001-AC4F-418D-AE19-62706E023703}">
                                <ahyp:hlinkClr xmlns:ahyp="http://schemas.microsoft.com/office/drawing/2018/hyperlinkcolor" val="tx"/>
                              </a:ext>
                            </a:extLst>
                          </a:hlinkClick>
                        </a:rPr>
                        <a:t>http://mcas.pearsonsupport.com/manuals/</a:t>
                      </a:r>
                      <a:r>
                        <a:rPr lang="en-US" sz="800">
                          <a:solidFill>
                            <a:schemeClr val="accent2">
                              <a:lumMod val="20000"/>
                              <a:lumOff val="80000"/>
                            </a:schemeClr>
                          </a:solidFill>
                        </a:rPr>
                        <a:t>)</a:t>
                      </a:r>
                      <a:endParaRPr lang="en-US" sz="800">
                        <a:solidFill>
                          <a:schemeClr val="accent2">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extLst>
                  <a:ext uri="{0D108BD9-81ED-4DB2-BD59-A6C34878D82A}">
                    <a16:rowId xmlns:a16="http://schemas.microsoft.com/office/drawing/2014/main" val="2898772305"/>
                  </a:ext>
                </a:extLst>
              </a:tr>
              <a:tr h="369086">
                <a:tc>
                  <a:txBody>
                    <a:bodyPr/>
                    <a:lstStyle/>
                    <a:p>
                      <a:pPr marL="0" marR="0">
                        <a:spcBef>
                          <a:spcPts val="0"/>
                        </a:spcBef>
                        <a:spcAft>
                          <a:spcPts val="0"/>
                        </a:spcAft>
                      </a:pPr>
                      <a:r>
                        <a:rPr lang="en-US" sz="1800">
                          <a:effectLst/>
                        </a:rPr>
                        <a:t>Test administration resources (e.g., manuals)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tc>
                  <a:txBody>
                    <a:bodyPr/>
                    <a:lstStyle/>
                    <a:p>
                      <a:pPr marL="0" marR="0">
                        <a:spcBef>
                          <a:spcPts val="0"/>
                        </a:spcBef>
                        <a:spcAft>
                          <a:spcPts val="0"/>
                        </a:spcAft>
                      </a:pPr>
                      <a:r>
                        <a:rPr lang="en-US" sz="1800" u="sng">
                          <a:effectLst/>
                          <a:hlinkClick r:id="rId4"/>
                        </a:rPr>
                        <a:t>www.doe.mass.edu/mcas/admin.html</a:t>
                      </a:r>
                      <a:r>
                        <a:rPr lang="en-US" sz="1800" u="sng">
                          <a:effectLst/>
                        </a:rPr>
                        <a:t> </a:t>
                      </a:r>
                      <a:r>
                        <a:rPr lang="en-US" sz="800" u="sng">
                          <a:solidFill>
                            <a:schemeClr val="bg1"/>
                          </a:solidFill>
                          <a:effectLst/>
                        </a:rPr>
                        <a:t>(</a:t>
                      </a:r>
                      <a:r>
                        <a:rPr lang="en-US" sz="800">
                          <a:solidFill>
                            <a:schemeClr val="bg1"/>
                          </a:solidFill>
                        </a:rPr>
                        <a:t>http://www.doe.mass.edu/mcas/admin.html)</a:t>
                      </a:r>
                      <a:endParaRPr lang="en-US" sz="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extLst>
                  <a:ext uri="{0D108BD9-81ED-4DB2-BD59-A6C34878D82A}">
                    <a16:rowId xmlns:a16="http://schemas.microsoft.com/office/drawing/2014/main" val="192028749"/>
                  </a:ext>
                </a:extLst>
              </a:tr>
              <a:tr h="738169">
                <a:tc>
                  <a:txBody>
                    <a:bodyPr/>
                    <a:lstStyle/>
                    <a:p>
                      <a:pPr marL="0" marR="0">
                        <a:spcBef>
                          <a:spcPts val="0"/>
                        </a:spcBef>
                        <a:spcAft>
                          <a:spcPts val="0"/>
                        </a:spcAft>
                      </a:pPr>
                      <a:r>
                        <a:rPr lang="en-US" sz="1800">
                          <a:effectLst/>
                        </a:rPr>
                        <a:t>Statewide testing schedule, including SR/PNP deadlines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tc>
                  <a:txBody>
                    <a:bodyPr/>
                    <a:lstStyle/>
                    <a:p>
                      <a:pPr marL="0" marR="0">
                        <a:spcBef>
                          <a:spcPts val="0"/>
                        </a:spcBef>
                        <a:spcAft>
                          <a:spcPts val="0"/>
                        </a:spcAft>
                      </a:pPr>
                      <a:r>
                        <a:rPr lang="en-US" sz="1800" u="sng">
                          <a:effectLst/>
                          <a:hlinkClick r:id="rId5"/>
                        </a:rPr>
                        <a:t>www.doe.mass.edu/mcas/cal.html</a:t>
                      </a:r>
                      <a:r>
                        <a:rPr lang="en-US" sz="1800" u="sng">
                          <a:effectLst/>
                        </a:rPr>
                        <a:t> </a:t>
                      </a:r>
                      <a:r>
                        <a:rPr lang="en-US" sz="800" u="sng">
                          <a:solidFill>
                            <a:schemeClr val="accent2">
                              <a:lumMod val="20000"/>
                              <a:lumOff val="80000"/>
                            </a:schemeClr>
                          </a:solidFill>
                          <a:effectLst/>
                        </a:rPr>
                        <a:t>(</a:t>
                      </a:r>
                      <a:r>
                        <a:rPr lang="en-US" sz="800">
                          <a:solidFill>
                            <a:schemeClr val="accent2">
                              <a:lumMod val="20000"/>
                              <a:lumOff val="80000"/>
                            </a:schemeClr>
                          </a:solidFill>
                        </a:rPr>
                        <a:t>http://www.doe.mass.edu/mcas/cal.html)</a:t>
                      </a:r>
                      <a:endParaRPr lang="en-US" sz="800">
                        <a:solidFill>
                          <a:schemeClr val="accent2">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extLst>
                  <a:ext uri="{0D108BD9-81ED-4DB2-BD59-A6C34878D82A}">
                    <a16:rowId xmlns:a16="http://schemas.microsoft.com/office/drawing/2014/main" val="1327184550"/>
                  </a:ext>
                </a:extLst>
              </a:tr>
              <a:tr h="1008716">
                <a:tc>
                  <a:txBody>
                    <a:bodyPr/>
                    <a:lstStyle/>
                    <a:p>
                      <a:pPr marL="0" marR="0">
                        <a:spcBef>
                          <a:spcPts val="0"/>
                        </a:spcBef>
                        <a:spcAft>
                          <a:spcPts val="0"/>
                        </a:spcAft>
                      </a:pPr>
                      <a:r>
                        <a:rPr lang="en-US" sz="1800" err="1">
                          <a:effectLst/>
                        </a:rPr>
                        <a:t>PearsonAccess</a:t>
                      </a:r>
                      <a:r>
                        <a:rPr lang="en-US" sz="1800" baseline="30000" err="1">
                          <a:effectLst/>
                        </a:rPr>
                        <a:t>next</a:t>
                      </a:r>
                      <a:r>
                        <a:rPr lang="en-US" sz="1800">
                          <a:effectLst/>
                        </a:rPr>
                        <a:t> User Guide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tc>
                  <a:txBody>
                    <a:bodyPr/>
                    <a:lstStyle/>
                    <a:p>
                      <a:pPr marL="342900" marR="0" lvl="0" indent="-342900">
                        <a:spcBef>
                          <a:spcPts val="0"/>
                        </a:spcBef>
                        <a:spcAft>
                          <a:spcPts val="0"/>
                        </a:spcAft>
                        <a:buFont typeface="Symbol" panose="05050102010706020507" pitchFamily="18" charset="2"/>
                        <a:buChar char=""/>
                      </a:pPr>
                      <a:r>
                        <a:rPr lang="en-US" sz="1800" u="sng">
                          <a:effectLst/>
                          <a:hlinkClick r:id="rId6"/>
                        </a:rPr>
                        <a:t>Import/Export Data</a:t>
                      </a:r>
                      <a:r>
                        <a:rPr lang="en-US" sz="1800" u="sng">
                          <a:effectLst/>
                        </a:rPr>
                        <a:t> </a:t>
                      </a:r>
                      <a:r>
                        <a:rPr lang="en-US" sz="100" u="none">
                          <a:solidFill>
                            <a:schemeClr val="accent1">
                              <a:lumMod val="20000"/>
                              <a:lumOff val="80000"/>
                            </a:schemeClr>
                          </a:solidFill>
                          <a:effectLst/>
                        </a:rPr>
                        <a:t>(URL: </a:t>
                      </a:r>
                      <a:r>
                        <a:rPr lang="en-US" sz="100">
                          <a:solidFill>
                            <a:schemeClr val="accent1">
                              <a:lumMod val="20000"/>
                              <a:lumOff val="80000"/>
                            </a:schemeClr>
                          </a:solidFill>
                        </a:rPr>
                        <a:t>https://support.assessment.pearson.com/x/IIDy)</a:t>
                      </a:r>
                      <a:endParaRPr lang="en-US" sz="100" u="none">
                        <a:solidFill>
                          <a:schemeClr val="accent1">
                            <a:lumMod val="20000"/>
                            <a:lumOff val="80000"/>
                          </a:schemeClr>
                        </a:solidFill>
                        <a:effectLst/>
                      </a:endParaRPr>
                    </a:p>
                    <a:p>
                      <a:pPr marL="342900" marR="0" lvl="0" indent="-342900">
                        <a:spcBef>
                          <a:spcPts val="0"/>
                        </a:spcBef>
                        <a:spcAft>
                          <a:spcPts val="0"/>
                        </a:spcAft>
                        <a:buFont typeface="Symbol" panose="05050102010706020507" pitchFamily="18" charset="2"/>
                        <a:buChar char=""/>
                      </a:pPr>
                      <a:r>
                        <a:rPr lang="en-US" sz="1800" u="sng">
                          <a:effectLst/>
                          <a:hlinkClick r:id="rId7"/>
                        </a:rPr>
                        <a:t>Create/Edit a Student</a:t>
                      </a:r>
                      <a:r>
                        <a:rPr lang="en-US" sz="400" u="none">
                          <a:solidFill>
                            <a:schemeClr val="accent1">
                              <a:lumMod val="20000"/>
                              <a:lumOff val="80000"/>
                            </a:schemeClr>
                          </a:solidFill>
                          <a:effectLst/>
                        </a:rPr>
                        <a:t>(URL:</a:t>
                      </a:r>
                      <a:r>
                        <a:rPr lang="en-US" sz="400" u="none" baseline="0">
                          <a:solidFill>
                            <a:schemeClr val="accent1">
                              <a:lumMod val="20000"/>
                              <a:lumOff val="80000"/>
                            </a:schemeClr>
                          </a:solidFill>
                          <a:effectLst/>
                        </a:rPr>
                        <a:t> </a:t>
                      </a:r>
                      <a:r>
                        <a:rPr lang="en-US" sz="400">
                          <a:solidFill>
                            <a:schemeClr val="accent1">
                              <a:lumMod val="20000"/>
                              <a:lumOff val="80000"/>
                            </a:schemeClr>
                          </a:solidFill>
                        </a:rPr>
                        <a:t>https://support.assessment.pearson.com/x/HoDy)</a:t>
                      </a:r>
                      <a:endParaRPr lang="en-US" sz="400">
                        <a:solidFill>
                          <a:schemeClr val="accent1">
                            <a:lumMod val="20000"/>
                            <a:lumOff val="80000"/>
                          </a:schemeClr>
                        </a:solidFill>
                        <a:effectLst/>
                      </a:endParaRPr>
                    </a:p>
                    <a:p>
                      <a:pPr marL="342900" marR="0" lvl="0" indent="-342900">
                        <a:spcBef>
                          <a:spcPts val="0"/>
                        </a:spcBef>
                        <a:spcAft>
                          <a:spcPts val="0"/>
                        </a:spcAft>
                        <a:buFont typeface="Symbol" panose="05050102010706020507" pitchFamily="18" charset="2"/>
                        <a:buChar char=""/>
                      </a:pPr>
                      <a:r>
                        <a:rPr lang="en-US" sz="1800" u="sng">
                          <a:effectLst/>
                          <a:hlinkClick r:id="rId8"/>
                        </a:rPr>
                        <a:t>Create an Online Test Session</a:t>
                      </a:r>
                      <a:r>
                        <a:rPr lang="en-US" sz="400" u="none">
                          <a:solidFill>
                            <a:schemeClr val="accent1">
                              <a:lumMod val="20000"/>
                              <a:lumOff val="80000"/>
                            </a:schemeClr>
                          </a:solidFill>
                          <a:effectLst/>
                        </a:rPr>
                        <a:t>(URL:</a:t>
                      </a:r>
                      <a:r>
                        <a:rPr lang="en-US" sz="400" u="none" baseline="0">
                          <a:solidFill>
                            <a:schemeClr val="accent1">
                              <a:lumMod val="20000"/>
                              <a:lumOff val="80000"/>
                            </a:schemeClr>
                          </a:solidFill>
                          <a:effectLst/>
                        </a:rPr>
                        <a:t> </a:t>
                      </a:r>
                      <a:r>
                        <a:rPr lang="en-US" sz="400">
                          <a:solidFill>
                            <a:schemeClr val="accent1">
                              <a:lumMod val="20000"/>
                              <a:lumOff val="80000"/>
                            </a:schemeClr>
                          </a:solidFill>
                        </a:rPr>
                        <a:t>https://support.assessment.pearson.com/x/KoDy)</a:t>
                      </a:r>
                      <a:endParaRPr lang="en-US" sz="400">
                        <a:solidFill>
                          <a:schemeClr val="accent1">
                            <a:lumMod val="20000"/>
                            <a:lumOff val="80000"/>
                          </a:schemeClr>
                        </a:solidFill>
                        <a:effectLst/>
                      </a:endParaRPr>
                    </a:p>
                    <a:p>
                      <a:pPr marL="0" marR="0">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extLst>
                  <a:ext uri="{0D108BD9-81ED-4DB2-BD59-A6C34878D82A}">
                    <a16:rowId xmlns:a16="http://schemas.microsoft.com/office/drawing/2014/main" val="730743844"/>
                  </a:ext>
                </a:extLst>
              </a:tr>
              <a:tr h="369086">
                <a:tc>
                  <a:txBody>
                    <a:bodyPr/>
                    <a:lstStyle/>
                    <a:p>
                      <a:pPr marL="0" marR="0">
                        <a:spcBef>
                          <a:spcPts val="0"/>
                        </a:spcBef>
                        <a:spcAft>
                          <a:spcPts val="0"/>
                        </a:spcAft>
                      </a:pPr>
                      <a:r>
                        <a:rPr lang="en-US" sz="1800">
                          <a:effectLst/>
                        </a:rPr>
                        <a:t>“Creating Sessions” training module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tc>
                  <a:txBody>
                    <a:bodyPr/>
                    <a:lstStyle/>
                    <a:p>
                      <a:pPr marL="0" marR="0">
                        <a:spcBef>
                          <a:spcPts val="0"/>
                        </a:spcBef>
                        <a:spcAft>
                          <a:spcPts val="0"/>
                        </a:spcAft>
                      </a:pPr>
                      <a:r>
                        <a:rPr lang="en-US" sz="1800" u="sng" dirty="0">
                          <a:effectLst/>
                          <a:hlinkClick r:id="rId9"/>
                        </a:rPr>
                        <a:t>http://mcas.pearsonsupport.com/training</a:t>
                      </a:r>
                      <a:r>
                        <a:rPr lang="en-US" sz="1800" u="sng" dirty="0">
                          <a:effectLst/>
                        </a:rPr>
                        <a:t> </a:t>
                      </a:r>
                      <a:r>
                        <a:rPr lang="en-US" sz="800" u="none" dirty="0">
                          <a:solidFill>
                            <a:schemeClr val="accent1">
                              <a:lumMod val="20000"/>
                              <a:lumOff val="80000"/>
                            </a:schemeClr>
                          </a:solidFill>
                          <a:effectLst/>
                        </a:rPr>
                        <a:t>(URL:</a:t>
                      </a:r>
                      <a:r>
                        <a:rPr lang="en-US" sz="800" dirty="0">
                          <a:solidFill>
                            <a:schemeClr val="accent1">
                              <a:lumMod val="20000"/>
                              <a:lumOff val="80000"/>
                            </a:schemeClr>
                          </a:solidFill>
                        </a:rPr>
                        <a:t>http://mcas.pearsonsupport.com/training)</a:t>
                      </a:r>
                      <a:endParaRPr lang="en-US" sz="8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4538" marR="94538" marT="0" marB="0"/>
                </a:tc>
                <a:extLst>
                  <a:ext uri="{0D108BD9-81ED-4DB2-BD59-A6C34878D82A}">
                    <a16:rowId xmlns:a16="http://schemas.microsoft.com/office/drawing/2014/main" val="3318277270"/>
                  </a:ext>
                </a:extLst>
              </a:tr>
            </a:tbl>
          </a:graphicData>
        </a:graphic>
      </p:graphicFrame>
      <p:sp>
        <p:nvSpPr>
          <p:cNvPr id="6" name="Rectangle 1">
            <a:extLst>
              <a:ext uri="{FF2B5EF4-FFF2-40B4-BE49-F238E27FC236}">
                <a16:creationId xmlns:a16="http://schemas.microsoft.com/office/drawing/2014/main" id="{2A718F8A-A731-4BC7-9FCA-CD764FCAE847}"/>
              </a:ext>
            </a:extLst>
          </p:cNvPr>
          <p:cNvSpPr>
            <a:spLocks noChangeArrowheads="1"/>
          </p:cNvSpPr>
          <p:nvPr/>
        </p:nvSpPr>
        <p:spPr bwMode="auto">
          <a:xfrm>
            <a:off x="-436043" y="6721375"/>
            <a:ext cx="109304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a:ln>
                  <a:noFill/>
                </a:ln>
                <a:effectLst/>
                <a:latin typeface="Calibri"/>
                <a:ea typeface="Calibri" panose="020F0502020204030204" pitchFamily="34" charset="0"/>
                <a:cs typeface="Times New Roman"/>
              </a:rPr>
              <a:t>Questions? Contact the MCAS Service Center at </a:t>
            </a:r>
            <a:r>
              <a:rPr kumimoji="0" lang="en-US" altLang="en-US" b="1" i="0" u="none" cap="none" normalizeH="0" baseline="0">
                <a:ln>
                  <a:noFill/>
                </a:ln>
                <a:effectLst/>
                <a:latin typeface="Calibri"/>
                <a:ea typeface="Calibri" panose="020F0502020204030204" pitchFamily="34" charset="0"/>
                <a:cs typeface="Times New Roman"/>
                <a:hlinkClick r:id="rId10">
                  <a:extLst>
                    <a:ext uri="{A12FA001-AC4F-418D-AE19-62706E023703}">
                      <ahyp:hlinkClr xmlns:ahyp="http://schemas.microsoft.com/office/drawing/2018/hyperlinkcolor" val="tx"/>
                    </a:ext>
                  </a:extLst>
                </a:hlinkClick>
              </a:rPr>
              <a:t>mcas@cognia.org</a:t>
            </a:r>
            <a:r>
              <a:rPr kumimoji="0" lang="en-US" altLang="en-US" b="1" i="0" u="none" cap="none" normalizeH="0" baseline="0">
                <a:ln>
                  <a:noFill/>
                </a:ln>
                <a:effectLst/>
                <a:latin typeface="Calibri"/>
                <a:ea typeface="Calibri" panose="020F0502020204030204" pitchFamily="34" charset="0"/>
                <a:cs typeface="Times New Roman"/>
              </a:rPr>
              <a:t> </a:t>
            </a:r>
            <a:r>
              <a:rPr kumimoji="0" lang="en-US" altLang="en-US" b="1" i="0" u="none" strike="noStrike" cap="none" normalizeH="0" baseline="0">
                <a:ln>
                  <a:noFill/>
                </a:ln>
                <a:effectLst/>
                <a:latin typeface="Calibri"/>
                <a:ea typeface="Calibri" panose="020F0502020204030204" pitchFamily="34" charset="0"/>
                <a:cs typeface="Times New Roman"/>
              </a:rPr>
              <a:t>or 800-737-5103.</a:t>
            </a:r>
            <a:endParaRPr kumimoji="0" lang="en-US" altLang="en-US" sz="3200" b="0" i="0" u="none" strike="noStrike" cap="none" normalizeH="0" baseline="0">
              <a:ln>
                <a:noFill/>
              </a:ln>
              <a:effectLst/>
              <a:latin typeface="Calibri"/>
              <a:cs typeface="Times New Roman"/>
            </a:endParaRPr>
          </a:p>
        </p:txBody>
      </p:sp>
    </p:spTree>
    <p:extLst>
      <p:ext uri="{BB962C8B-B14F-4D97-AF65-F5344CB8AC3E}">
        <p14:creationId xmlns:p14="http://schemas.microsoft.com/office/powerpoint/2010/main" val="326613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1401F-43C2-4C3B-A11E-0A7EFDFF742E}"/>
              </a:ext>
              <a:ext uri="{C183D7F6-B498-43B3-948B-1728B52AA6E4}">
                <adec:decorative xmlns:adec="http://schemas.microsoft.com/office/drawing/2017/decorative" val="1"/>
              </a:ext>
            </a:extLst>
          </p:cNvPr>
          <p:cNvSpPr>
            <a:spLocks noGrp="1"/>
          </p:cNvSpPr>
          <p:nvPr>
            <p:ph type="title"/>
          </p:nvPr>
        </p:nvSpPr>
        <p:spPr>
          <a:xfrm>
            <a:off x="-4330421" y="1814052"/>
            <a:ext cx="3563505" cy="1069358"/>
          </a:xfrm>
        </p:spPr>
        <p:txBody>
          <a:bodyPr/>
          <a:lstStyle/>
          <a:p>
            <a:r>
              <a:rPr lang="en-US" dirty="0">
                <a:solidFill>
                  <a:srgbClr val="E6E6E6"/>
                </a:solidFill>
              </a:rPr>
              <a:t>Thank you.</a:t>
            </a:r>
          </a:p>
        </p:txBody>
      </p:sp>
      <p:sp>
        <p:nvSpPr>
          <p:cNvPr id="3" name="Content Placeholder 2"/>
          <p:cNvSpPr>
            <a:spLocks noGrp="1"/>
          </p:cNvSpPr>
          <p:nvPr>
            <p:ph idx="1"/>
          </p:nvPr>
        </p:nvSpPr>
        <p:spPr/>
        <p:txBody>
          <a:bodyPr>
            <a:normAutofit/>
          </a:bodyPr>
          <a:lstStyle/>
          <a:p>
            <a:pPr algn="ctr"/>
            <a:endParaRPr lang="en-US" sz="2970"/>
          </a:p>
          <a:p>
            <a:pPr algn="ctr"/>
            <a:endParaRPr lang="en-US" sz="2970"/>
          </a:p>
          <a:p>
            <a:pPr algn="ctr"/>
            <a:r>
              <a:rPr lang="en-US" sz="5600"/>
              <a:t>Thank you. </a:t>
            </a:r>
          </a:p>
        </p:txBody>
      </p:sp>
    </p:spTree>
    <p:extLst>
      <p:ext uri="{BB962C8B-B14F-4D97-AF65-F5344CB8AC3E}">
        <p14:creationId xmlns:p14="http://schemas.microsoft.com/office/powerpoint/2010/main" val="125560079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5FB14DB3FE6C4CA721D3340365D5E8" ma:contentTypeVersion="35" ma:contentTypeDescription="Create a new document." ma:contentTypeScope="" ma:versionID="b650b21caec7807e148029174ce7dfbb">
  <xsd:schema xmlns:xsd="http://www.w3.org/2001/XMLSchema" xmlns:xs="http://www.w3.org/2001/XMLSchema" xmlns:p="http://schemas.microsoft.com/office/2006/metadata/properties" xmlns:ns2="1d01d358-fb5c-480b-94c0-87be6b23463f" xmlns:ns3="0dca7aa4-7fee-4083-94e1-2adc3ae970bc" targetNamespace="http://schemas.microsoft.com/office/2006/metadata/properties" ma:root="true" ma:fieldsID="939cb34e186f5693ef7f77fe1f6d35ec" ns2:_="" ns3:_="">
    <xsd:import namespace="1d01d358-fb5c-480b-94c0-87be6b23463f"/>
    <xsd:import namespace="0dca7aa4-7fee-4083-94e1-2adc3ae970bc"/>
    <xsd:element name="properties">
      <xsd:complexType>
        <xsd:sequence>
          <xsd:element name="documentManagement">
            <xsd:complexType>
              <xsd:all>
                <xsd:element ref="ns2:Category0" minOccurs="0"/>
                <xsd:element ref="ns2:Category" minOccurs="0"/>
                <xsd:element ref="ns2:Meeting_x0020_Name" minOccurs="0"/>
                <xsd:element ref="ns2:Admin_x0020_Year" minOccurs="0"/>
                <xsd:element ref="ns2:Date" minOccurs="0"/>
                <xsd:element ref="ns2:File_x0020_Status" minOccurs="0"/>
                <xsd:element ref="ns2:Required_x0020_Document"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Metadata" minOccurs="0"/>
                <xsd:element ref="ns2:Archive" minOccurs="0"/>
                <xsd:element ref="ns2:Approval_x0020_Record"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1d358-fb5c-480b-94c0-87be6b23463f" elementFormDefault="qualified">
    <xsd:import namespace="http://schemas.microsoft.com/office/2006/documentManagement/types"/>
    <xsd:import namespace="http://schemas.microsoft.com/office/infopath/2007/PartnerControls"/>
    <xsd:element name="Category0" ma:index="2" nillable="true" ma:displayName="Category" ma:default="To be assigned" ma:format="Dropdown" ma:internalName="Category0">
      <xsd:simpleType>
        <xsd:restriction base="dms:Choice">
          <xsd:enumeration value="Content/ABBI Support"/>
          <xsd:enumeration value="Contracts"/>
          <xsd:enumeration value="Forms"/>
          <xsd:enumeration value="IT Docs"/>
          <xsd:enumeration value="Manuals and Trainings"/>
          <xsd:enumeration value="MCAS Project Documentation"/>
          <xsd:enumeration value="MCAS Support Page"/>
          <xsd:enumeration value="PearsonAccess Next/Test Nav"/>
          <xsd:enumeration value="Psychometrics"/>
          <xsd:enumeration value="Resource Center"/>
          <xsd:enumeration value="Reporting"/>
          <xsd:enumeration value="Scoring"/>
          <xsd:enumeration value="Service Center"/>
          <xsd:enumeration value="System Integration"/>
          <xsd:enumeration value="Team Information"/>
          <xsd:enumeration value="To be assigned"/>
        </xsd:restriction>
      </xsd:simpleType>
    </xsd:element>
    <xsd:element name="Category" ma:index="3" nillable="true" ma:displayName="Document Type" ma:description="Document Type" ma:format="Dropdown" ma:indexed="true" ma:internalName="Category">
      <xsd:simpleType>
        <xsd:restriction base="dms:Choice">
          <xsd:enumeration value="Change Requests"/>
          <xsd:enumeration value="Checklists"/>
          <xsd:enumeration value="Customer Deliverables"/>
          <xsd:enumeration value="Customer Satisfaction Surveys"/>
          <xsd:enumeration value="Lessons Learned"/>
          <xsd:enumeration value="Links"/>
          <xsd:enumeration value="Meeting Minutes"/>
          <xsd:enumeration value="Post Project/Phase End"/>
          <xsd:enumeration value="Presentations"/>
          <xsd:enumeration value="Project Management"/>
          <xsd:enumeration value="Project Specifications"/>
          <xsd:enumeration value="Requirements"/>
          <xsd:enumeration value="Schedules"/>
          <xsd:enumeration value="Scope"/>
          <xsd:enumeration value="Templates"/>
          <xsd:enumeration value="Tools"/>
          <xsd:enumeration value="Tracking"/>
          <xsd:enumeration value="Waivers"/>
          <xsd:enumeration value="Work Instructions"/>
        </xsd:restriction>
      </xsd:simpleType>
    </xsd:element>
    <xsd:element name="Meeting_x0020_Name" ma:index="4" nillable="true" ma:displayName="Meeting Name" ma:format="Dropdown" ma:indexed="true" ma:internalName="Meeting_x0020_Name">
      <xsd:simpleType>
        <xsd:union memberTypes="dms:Text">
          <xsd:simpleType>
            <xsd:restriction base="dms:Choice">
              <xsd:enumeration value="Assistive Technology Web Extension"/>
              <xsd:enumeration value="Content"/>
              <xsd:enumeration value="Cross Functional"/>
              <xsd:enumeration value="Forms"/>
              <xsd:enumeration value="Leadership w/Cognia"/>
              <xsd:enumeration value="Leadership w/DESE"/>
              <xsd:enumeration value="MA Monthly Management Meeting"/>
              <xsd:enumeration value="MCAS and RICAS Internal Team"/>
              <xsd:enumeration value="MCAS Risks and Issues Review"/>
              <xsd:enumeration value="Online Administration and Testing"/>
              <xsd:enumeration value="Production w/Cognia"/>
              <xsd:enumeration value="Production w/DESE"/>
              <xsd:enumeration value="Psychometrics w/Cognia"/>
              <xsd:enumeration value="Psychometrics w/DESE"/>
              <xsd:enumeration value="Remote Proctor Pilot"/>
              <xsd:enumeration value="Reporting w/DESE"/>
              <xsd:enumeration value="RI Monthly Management Meeting"/>
              <xsd:enumeration value="RICAS"/>
              <xsd:enumeration value="SCM Team"/>
              <xsd:enumeration value="Scoring w/Cognia"/>
              <xsd:enumeration value="Scoring w/DESE"/>
              <xsd:enumeration value="Systems Integration"/>
            </xsd:restriction>
          </xsd:simpleType>
        </xsd:union>
      </xsd:simpleType>
    </xsd:element>
    <xsd:element name="Admin_x0020_Year" ma:index="5" nillable="true" ma:displayName="Admin Year" ma:default="2020" ma:internalName="Admin_x0020_Year">
      <xsd:complexType>
        <xsd:complexContent>
          <xsd:extension base="dms:MultiChoice">
            <xsd:sequence>
              <xsd:element name="Value" maxOccurs="unbounded" minOccurs="0" nillable="true">
                <xsd:simpleType>
                  <xsd:restriction base="dms:Choice">
                    <xsd:enumeration value="2019"/>
                    <xsd:enumeration value="2020"/>
                    <xsd:enumeration value="2021"/>
                  </xsd:restriction>
                </xsd:simpleType>
              </xsd:element>
            </xsd:sequence>
          </xsd:extension>
        </xsd:complexContent>
      </xsd:complexType>
    </xsd:element>
    <xsd:element name="Date" ma:index="6" nillable="true" ma:displayName="Date" ma:format="DateOnly" ma:indexed="true" ma:internalName="Date">
      <xsd:simpleType>
        <xsd:restriction base="dms:DateTime"/>
      </xsd:simpleType>
    </xsd:element>
    <xsd:element name="File_x0020_Status" ma:index="7" nillable="true" ma:displayName="File Status" ma:default="Draft" ma:format="Dropdown" ma:internalName="File_x0020_Status">
      <xsd:simpleType>
        <xsd:restriction base="dms:Choice">
          <xsd:enumeration value="Archive"/>
          <xsd:enumeration value="Baselined"/>
          <xsd:enumeration value="Delivered"/>
          <xsd:enumeration value="Draft"/>
        </xsd:restriction>
      </xsd:simpleType>
    </xsd:element>
    <xsd:element name="Required_x0020_Document" ma:index="8" nillable="true" ma:displayName="Required Document" ma:description="PR-00044 Deliverable - this column is draft" ma:format="Dropdown" ma:indexed="true" ma:internalName="Required_x0020_Document">
      <xsd:simpleType>
        <xsd:restriction base="dms:Choice">
          <xsd:enumeration value="Business Requirements Document (BRD)"/>
          <xsd:enumeration value="PR-00003 Risk Management Procedure"/>
          <xsd:enumeration value="Customer Satisfaction Surveys"/>
          <xsd:enumeration value="Lessons Learned"/>
          <xsd:enumeration value="Project Management Plan"/>
        </xsd:restriction>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Metadata" ma:index="17" nillable="true" ma:displayName="MediaServiceMetadata" ma:hidden="true" ma:internalName="MediaServiceMetadata" ma:readOnly="true">
      <xsd:simpleType>
        <xsd:restriction base="dms:Note"/>
      </xsd:simpleType>
    </xsd:element>
    <xsd:element name="Archive" ma:index="21" nillable="true" ma:displayName="Archive" ma:default="0" ma:internalName="Archive">
      <xsd:simpleType>
        <xsd:restriction base="dms:Boolean"/>
      </xsd:simpleType>
    </xsd:element>
    <xsd:element name="Approval_x0020_Record" ma:index="22" nillable="true" ma:displayName="Approval Record" ma:default="0" ma:description="BRD approvals, emails, documented customer approvals etc." ma:internalName="Approval_x0020_Record">
      <xsd:simpleType>
        <xsd:restriction base="dms:Boolean"/>
      </xsd:simpleType>
    </xsd:element>
    <xsd:element name="MediaServiceDateTaken" ma:index="25" nillable="true" ma:displayName="MediaServiceDateTaken" ma:hidden="true" ma:internalName="MediaServiceDateTaken" ma:readOnly="true">
      <xsd:simpleType>
        <xsd:restriction base="dms:Text"/>
      </xsd:simpleType>
    </xsd:element>
    <xsd:element name="MediaLengthInSeconds" ma:index="26" nillable="true" ma:displayName="Length (seconds)"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46342d94-4a90-4c9b-8c88-cb4c8647e98f" ma:termSetId="09814cd3-568e-fe90-9814-8d621ff8fb84" ma:anchorId="fba54fb3-c3e1-fe81-a776-ca4b69148c4d" ma:open="true" ma:isKeyword="false">
      <xsd:complexType>
        <xsd:sequence>
          <xsd:element ref="pc:Terms" minOccurs="0" maxOccurs="1"/>
        </xsd:sequence>
      </xsd:complex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ca7aa4-7fee-4083-94e1-2adc3ae970b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45c7d4eb-f99c-41c4-8537-a09014e06515}" ma:internalName="TaxCatchAll" ma:showField="CatchAllData" ma:web="0dca7aa4-7fee-4083-94e1-2adc3ae970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dca7aa4-7fee-4083-94e1-2adc3ae970bc">
      <UserInfo>
        <DisplayName>Kelley, R. Scott (DESE)</DisplayName>
        <AccountId>23</AccountId>
        <AccountType/>
      </UserInfo>
      <UserInfo>
        <DisplayName>Zalk, Jodie (DESE)</DisplayName>
        <AccountId>18</AccountId>
        <AccountType/>
      </UserInfo>
      <UserInfo>
        <DisplayName>Pelychaty, Robert (DESE)</DisplayName>
        <AccountId>38</AccountId>
        <AccountType/>
      </UserInfo>
      <UserInfo>
        <DisplayName>Yang, Yi (DESE)</DisplayName>
        <AccountId>42</AccountId>
        <AccountType/>
      </UserInfo>
      <UserInfo>
        <DisplayName>Cullen, Shannon (DESE)</DisplayName>
        <AccountId>17</AccountId>
        <AccountType/>
      </UserInfo>
    </SharedWithUsers>
    <lcf76f155ced4ddcb4097134ff3c332f xmlns="1d01d358-fb5c-480b-94c0-87be6b23463f">
      <Terms xmlns="http://schemas.microsoft.com/office/infopath/2007/PartnerControls"/>
    </lcf76f155ced4ddcb4097134ff3c332f>
    <TaxCatchAll xmlns="0dca7aa4-7fee-4083-94e1-2adc3ae970bc" xsi:nil="true"/>
    <File_x0020_Status xmlns="1d01d358-fb5c-480b-94c0-87be6b23463f">Draft</File_x0020_Status>
    <Admin_x0020_Year xmlns="1d01d358-fb5c-480b-94c0-87be6b23463f">
      <Value>2020</Value>
    </Admin_x0020_Year>
    <Required_x0020_Document xmlns="1d01d358-fb5c-480b-94c0-87be6b23463f" xsi:nil="true"/>
    <Approval_x0020_Record xmlns="1d01d358-fb5c-480b-94c0-87be6b23463f">false</Approval_x0020_Record>
    <Category0 xmlns="1d01d358-fb5c-480b-94c0-87be6b23463f">To be assigned</Category0>
    <Date xmlns="1d01d358-fb5c-480b-94c0-87be6b23463f" xsi:nil="true"/>
    <Meeting_x0020_Name xmlns="1d01d358-fb5c-480b-94c0-87be6b23463f" xsi:nil="true"/>
    <Category xmlns="1d01d358-fb5c-480b-94c0-87be6b23463f" xsi:nil="true"/>
    <Archive xmlns="1d01d358-fb5c-480b-94c0-87be6b23463f">false</Archive>
  </documentManagement>
</p:properties>
</file>

<file path=customXml/itemProps1.xml><?xml version="1.0" encoding="utf-8"?>
<ds:datastoreItem xmlns:ds="http://schemas.openxmlformats.org/officeDocument/2006/customXml" ds:itemID="{08673B34-EE4E-4ADC-8AD1-A21B11F24C00}"/>
</file>

<file path=customXml/itemProps2.xml><?xml version="1.0" encoding="utf-8"?>
<ds:datastoreItem xmlns:ds="http://schemas.openxmlformats.org/officeDocument/2006/customXml" ds:itemID="{09039D53-D009-46BC-9617-44EBBA8C82D4}">
  <ds:schemaRefs>
    <ds:schemaRef ds:uri="http://schemas.microsoft.com/sharepoint/v3/contenttype/forms"/>
  </ds:schemaRefs>
</ds:datastoreItem>
</file>

<file path=customXml/itemProps3.xml><?xml version="1.0" encoding="utf-8"?>
<ds:datastoreItem xmlns:ds="http://schemas.openxmlformats.org/officeDocument/2006/customXml" ds:itemID="{BEFE7EA9-01F1-4D62-9516-A367A963D817}">
  <ds:schemaRefs>
    <ds:schemaRef ds:uri="http://purl.org/dc/elements/1.1/"/>
    <ds:schemaRef ds:uri="http://schemas.microsoft.com/office/infopath/2007/PartnerControls"/>
    <ds:schemaRef ds:uri="e77133ba-eec1-4d51-86ef-7b6d23495175"/>
    <ds:schemaRef ds:uri="http://schemas.microsoft.com/office/2006/metadata/properties"/>
    <ds:schemaRef ds:uri="http://purl.org/dc/terms/"/>
    <ds:schemaRef ds:uri="http://schemas.microsoft.com/office/2006/documentManagement/types"/>
    <ds:schemaRef ds:uri="http://schemas.openxmlformats.org/package/2006/metadata/core-properties"/>
    <ds:schemaRef ds:uri="049449a1-970d-4061-91c8-87f7c4621d9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10</TotalTime>
  <Words>2422</Words>
  <Application>Microsoft Office PowerPoint</Application>
  <PresentationFormat>Custom</PresentationFormat>
  <Paragraphs>126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Courier New</vt:lpstr>
      <vt:lpstr>Symbol</vt:lpstr>
      <vt:lpstr>Retrospect</vt:lpstr>
      <vt:lpstr>Student Registration/ Personal Needs Profile</vt:lpstr>
      <vt:lpstr>Topics</vt:lpstr>
      <vt:lpstr>Glossary</vt:lpstr>
      <vt:lpstr>Overview of the SR/PNP Process</vt:lpstr>
      <vt:lpstr>Preparing your SR/PNP File for Import</vt:lpstr>
      <vt:lpstr>SR/PNP File Import</vt:lpstr>
      <vt:lpstr>Using the User Interface to Add Students or Update Student Data in PearsonAccessnext</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Registration / Personal Needs Profile</dc:title>
  <dc:creator>Dahn, LeAnn E</dc:creator>
  <cp:lastModifiedBy>Cullen, Shannon (DESE)</cp:lastModifiedBy>
  <cp:revision>4</cp:revision>
  <dcterms:created xsi:type="dcterms:W3CDTF">2016-10-28T00:45:12Z</dcterms:created>
  <dcterms:modified xsi:type="dcterms:W3CDTF">2022-09-30T18:46:10Z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0x010100D75FB14DB3FE6C4CA721D3340365D5E8</vt:lpwstr>
  </property>
  <property fmtid="{D5CDD505-2E9C-101B-9397-08002B2CF9AE}" pid="3" name="File Status">
    <vt:lpwstr>Draft</vt:lpwstr>
  </property>
  <property fmtid="{D5CDD505-2E9C-101B-9397-08002B2CF9AE}" pid="4" name="Archive">
    <vt:bool>false</vt:bool>
  </property>
  <property fmtid="{D5CDD505-2E9C-101B-9397-08002B2CF9AE}" pid="5" name="SharedWithUsers">
    <vt:lpwstr>23;#Kelley, R. Scott (DESE)</vt:lpwstr>
  </property>
  <property fmtid="{D5CDD505-2E9C-101B-9397-08002B2CF9AE}" pid="6" name="Category0">
    <vt:lpwstr>To be assigned</vt:lpwstr>
  </property>
  <property fmtid="{D5CDD505-2E9C-101B-9397-08002B2CF9AE}" pid="7" name="Approval Record">
    <vt:bool>false</vt:bool>
  </property>
  <property fmtid="{D5CDD505-2E9C-101B-9397-08002B2CF9AE}" pid="8" name="Admin Year">
    <vt:lpwstr>;#2020;#</vt:lpwstr>
  </property>
  <property fmtid="{D5CDD505-2E9C-101B-9397-08002B2CF9AE}" pid="9" name="MediaServiceImageTags">
    <vt:lpwstr/>
  </property>
</Properties>
</file>